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0" r:id="rId1"/>
    <p:sldMasterId id="2147483700" r:id="rId2"/>
  </p:sldMasterIdLst>
  <p:notesMasterIdLst>
    <p:notesMasterId r:id="rId33"/>
  </p:notesMasterIdLst>
  <p:sldIdLst>
    <p:sldId id="256" r:id="rId3"/>
    <p:sldId id="257" r:id="rId4"/>
    <p:sldId id="258" r:id="rId5"/>
    <p:sldId id="259" r:id="rId6"/>
    <p:sldId id="260" r:id="rId7"/>
    <p:sldId id="261" r:id="rId8"/>
    <p:sldId id="263" r:id="rId9"/>
    <p:sldId id="265" r:id="rId10"/>
    <p:sldId id="264" r:id="rId11"/>
    <p:sldId id="267" r:id="rId12"/>
    <p:sldId id="270" r:id="rId13"/>
    <p:sldId id="269" r:id="rId14"/>
    <p:sldId id="273" r:id="rId15"/>
    <p:sldId id="277" r:id="rId16"/>
    <p:sldId id="271" r:id="rId17"/>
    <p:sldId id="272" r:id="rId18"/>
    <p:sldId id="280" r:id="rId19"/>
    <p:sldId id="294" r:id="rId20"/>
    <p:sldId id="293" r:id="rId21"/>
    <p:sldId id="291" r:id="rId22"/>
    <p:sldId id="290" r:id="rId23"/>
    <p:sldId id="292" r:id="rId24"/>
    <p:sldId id="289" r:id="rId25"/>
    <p:sldId id="275" r:id="rId26"/>
    <p:sldId id="285" r:id="rId27"/>
    <p:sldId id="286" r:id="rId28"/>
    <p:sldId id="287" r:id="rId29"/>
    <p:sldId id="279" r:id="rId30"/>
    <p:sldId id="295" r:id="rId31"/>
    <p:sldId id="29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fan Gao" initials="YG" lastIdx="1" clrIdx="0">
    <p:extLst>
      <p:ext uri="{19B8F6BF-5375-455C-9EA6-DF929625EA0E}">
        <p15:presenceInfo xmlns:p15="http://schemas.microsoft.com/office/powerpoint/2012/main" userId="Yifan Gao" providerId="None"/>
      </p:ext>
    </p:extLst>
  </p:cmAuthor>
  <p:cmAuthor id="2" name="Chloe Huang" initials="CH" lastIdx="1" clrIdx="1">
    <p:extLst>
      <p:ext uri="{19B8F6BF-5375-455C-9EA6-DF929625EA0E}">
        <p15:presenceInfo xmlns:p15="http://schemas.microsoft.com/office/powerpoint/2012/main" userId="S::yanuoh9@uchicago.edu::1fe0dd9b-7b6a-4b2c-9358-aa27b345adb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8BD253-C3A5-4850-406A-EEC4D5BA340B}" v="2" dt="2020-12-09T02:26:19.811"/>
    <p1510:client id="{4C6FABB0-BA94-44C9-87F3-566498637EF1}" v="322" dt="2020-12-09T02:25:42.844"/>
    <p1510:client id="{4F56FD76-8C5D-F895-3A1A-310FCEC9020C}" v="308" dt="2020-12-08T11:21:02"/>
    <p1510:client id="{59C5E41F-3DF3-51DC-4FE0-D158DE59F110}" v="68" dt="2020-12-08T23:35:51.758"/>
    <p1510:client id="{669F7F72-9F93-C687-3218-C1E1F21C8F4E}" v="255" dt="2020-12-08T04:46:46.128"/>
    <p1510:client id="{6A78B08A-0177-38C1-B71D-A676A33B6B36}" v="723" dt="2020-12-08T21:24:14.764"/>
    <p1510:client id="{73326E22-B2CB-4CFC-B8EE-711BC3434C41}" v="6295" dt="2020-12-09T02:57:56.293"/>
    <p1510:client id="{7868484D-0A15-CCC8-5551-98823F3C8ED1}" v="112" dt="2020-12-08T16:51:03.297"/>
    <p1510:client id="{7CC8D1B9-2F84-F363-28F8-1C8AB5D203D6}" v="53" dt="2020-12-08T16:54:05.083"/>
    <p1510:client id="{D0081297-62A9-A508-54CF-F01EFECC827E}" v="136" dt="2020-12-08T11:43:32.380"/>
    <p1510:client id="{D3B26BFB-CD8E-3FF7-8C6C-0A57BA41459D}" v="1" dt="2020-12-08T22:54:24.262"/>
    <p1510:client id="{D5433EEE-D7C8-345B-4722-477F4266A3BB}" v="20" dt="2020-12-08T23:30:13.705"/>
    <p1510:client id="{F4EAC52A-1828-D992-E847-0ABDB81289C9}" v="52" dt="2020-12-08T23:08:10.8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68DDB7-14D9-4ABA-B914-82D4E3A2E2DC}"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65AE34A9-B828-4BFF-8557-6B2BAE83CF37}">
      <dgm:prSet/>
      <dgm:spPr/>
      <dgm:t>
        <a:bodyPr/>
        <a:lstStyle/>
        <a:p>
          <a:pPr>
            <a:lnSpc>
              <a:spcPct val="100000"/>
            </a:lnSpc>
          </a:pPr>
          <a:r>
            <a:rPr lang="en-US">
              <a:latin typeface="Sitka Subheading"/>
            </a:rPr>
            <a:t>Introduction</a:t>
          </a:r>
          <a:endParaRPr lang="en-US"/>
        </a:p>
      </dgm:t>
    </dgm:pt>
    <dgm:pt modelId="{6CBEA126-C72A-40C1-8F4C-B00484E7B2EA}" type="parTrans" cxnId="{A9D21143-1BB8-4985-B614-EBBA4FC49440}">
      <dgm:prSet/>
      <dgm:spPr/>
      <dgm:t>
        <a:bodyPr/>
        <a:lstStyle/>
        <a:p>
          <a:endParaRPr lang="en-US"/>
        </a:p>
      </dgm:t>
    </dgm:pt>
    <dgm:pt modelId="{BE0CEF53-BA1C-432D-B25D-F2B624CF4051}" type="sibTrans" cxnId="{A9D21143-1BB8-4985-B614-EBBA4FC49440}">
      <dgm:prSet/>
      <dgm:spPr/>
      <dgm:t>
        <a:bodyPr/>
        <a:lstStyle/>
        <a:p>
          <a:endParaRPr lang="en-US"/>
        </a:p>
      </dgm:t>
    </dgm:pt>
    <dgm:pt modelId="{B49210F1-8889-4CA4-ABE4-1860ECDFC798}">
      <dgm:prSet/>
      <dgm:spPr/>
      <dgm:t>
        <a:bodyPr/>
        <a:lstStyle/>
        <a:p>
          <a:pPr>
            <a:lnSpc>
              <a:spcPct val="100000"/>
            </a:lnSpc>
          </a:pPr>
          <a:r>
            <a:rPr lang="en-US"/>
            <a:t>Data Analysis Processes</a:t>
          </a:r>
        </a:p>
      </dgm:t>
    </dgm:pt>
    <dgm:pt modelId="{335EEEA9-666C-4D66-ADF4-CE977ECDF0EA}" type="parTrans" cxnId="{4861A71C-6A5D-4070-9964-12088156FFC2}">
      <dgm:prSet/>
      <dgm:spPr/>
      <dgm:t>
        <a:bodyPr/>
        <a:lstStyle/>
        <a:p>
          <a:endParaRPr lang="en-US"/>
        </a:p>
      </dgm:t>
    </dgm:pt>
    <dgm:pt modelId="{783EC3EF-6A30-4300-8F99-547127AFDF0E}" type="sibTrans" cxnId="{4861A71C-6A5D-4070-9964-12088156FFC2}">
      <dgm:prSet/>
      <dgm:spPr/>
      <dgm:t>
        <a:bodyPr/>
        <a:lstStyle/>
        <a:p>
          <a:endParaRPr lang="en-US"/>
        </a:p>
      </dgm:t>
    </dgm:pt>
    <dgm:pt modelId="{97C21040-14FA-4F41-976F-65F4502080CB}">
      <dgm:prSet/>
      <dgm:spPr/>
      <dgm:t>
        <a:bodyPr/>
        <a:lstStyle/>
        <a:p>
          <a:pPr>
            <a:lnSpc>
              <a:spcPct val="100000"/>
            </a:lnSpc>
          </a:pPr>
          <a:r>
            <a:rPr lang="en-US"/>
            <a:t>Business Insights</a:t>
          </a:r>
        </a:p>
      </dgm:t>
    </dgm:pt>
    <dgm:pt modelId="{FF2857F1-7757-486C-A6FA-06C255A88AAB}" type="parTrans" cxnId="{7A0AC7BA-A86E-488E-B743-6B4EC9384564}">
      <dgm:prSet/>
      <dgm:spPr/>
      <dgm:t>
        <a:bodyPr/>
        <a:lstStyle/>
        <a:p>
          <a:endParaRPr lang="en-US"/>
        </a:p>
      </dgm:t>
    </dgm:pt>
    <dgm:pt modelId="{887C7FE6-B16C-40C1-B33A-2B998C356C65}" type="sibTrans" cxnId="{7A0AC7BA-A86E-488E-B743-6B4EC9384564}">
      <dgm:prSet/>
      <dgm:spPr/>
      <dgm:t>
        <a:bodyPr/>
        <a:lstStyle/>
        <a:p>
          <a:endParaRPr lang="en-US"/>
        </a:p>
      </dgm:t>
    </dgm:pt>
    <dgm:pt modelId="{18F3A095-C67F-49D9-9498-2F3384F2F90F}">
      <dgm:prSet/>
      <dgm:spPr/>
      <dgm:t>
        <a:bodyPr/>
        <a:lstStyle/>
        <a:p>
          <a:pPr>
            <a:lnSpc>
              <a:spcPct val="100000"/>
            </a:lnSpc>
          </a:pPr>
          <a:r>
            <a:rPr lang="en-US"/>
            <a:t>Recommendations &amp; Conclusions</a:t>
          </a:r>
        </a:p>
      </dgm:t>
    </dgm:pt>
    <dgm:pt modelId="{5E8FF878-3FE1-49FD-A533-2D3D528643AB}" type="parTrans" cxnId="{26F49DA3-5BD9-45D1-A4E5-BD624A745240}">
      <dgm:prSet/>
      <dgm:spPr/>
      <dgm:t>
        <a:bodyPr/>
        <a:lstStyle/>
        <a:p>
          <a:endParaRPr lang="en-US"/>
        </a:p>
      </dgm:t>
    </dgm:pt>
    <dgm:pt modelId="{345BA0E7-96F1-4215-8FCA-4A99A4BBBE15}" type="sibTrans" cxnId="{26F49DA3-5BD9-45D1-A4E5-BD624A745240}">
      <dgm:prSet/>
      <dgm:spPr/>
      <dgm:t>
        <a:bodyPr/>
        <a:lstStyle/>
        <a:p>
          <a:endParaRPr lang="en-US"/>
        </a:p>
      </dgm:t>
    </dgm:pt>
    <dgm:pt modelId="{136B1D0D-C18D-4181-ABA8-123BF6D83731}" type="pres">
      <dgm:prSet presAssocID="{E268DDB7-14D9-4ABA-B914-82D4E3A2E2DC}" presName="root" presStyleCnt="0">
        <dgm:presLayoutVars>
          <dgm:dir/>
          <dgm:resizeHandles val="exact"/>
        </dgm:presLayoutVars>
      </dgm:prSet>
      <dgm:spPr/>
    </dgm:pt>
    <dgm:pt modelId="{9E1B76CF-524B-4A90-812C-E1195115CE81}" type="pres">
      <dgm:prSet presAssocID="{65AE34A9-B828-4BFF-8557-6B2BAE83CF37}" presName="compNode" presStyleCnt="0"/>
      <dgm:spPr/>
    </dgm:pt>
    <dgm:pt modelId="{BA7A31D2-144A-4D36-B6A9-F1DB4B8B71A1}" type="pres">
      <dgm:prSet presAssocID="{65AE34A9-B828-4BFF-8557-6B2BAE83CF37}" presName="bgRect" presStyleLbl="bgShp" presStyleIdx="0" presStyleCnt="4"/>
      <dgm:spPr/>
    </dgm:pt>
    <dgm:pt modelId="{D03DA543-7A96-49FC-A89E-00EF79A7A614}" type="pres">
      <dgm:prSet presAssocID="{65AE34A9-B828-4BFF-8557-6B2BAE83CF3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8532C193-7060-47ED-95AB-F52777B354AC}" type="pres">
      <dgm:prSet presAssocID="{65AE34A9-B828-4BFF-8557-6B2BAE83CF37}" presName="spaceRect" presStyleCnt="0"/>
      <dgm:spPr/>
    </dgm:pt>
    <dgm:pt modelId="{740F4DAA-3431-4E18-A3EC-96A6685CDE48}" type="pres">
      <dgm:prSet presAssocID="{65AE34A9-B828-4BFF-8557-6B2BAE83CF37}" presName="parTx" presStyleLbl="revTx" presStyleIdx="0" presStyleCnt="4">
        <dgm:presLayoutVars>
          <dgm:chMax val="0"/>
          <dgm:chPref val="0"/>
        </dgm:presLayoutVars>
      </dgm:prSet>
      <dgm:spPr/>
    </dgm:pt>
    <dgm:pt modelId="{16AFC507-6F03-4021-959B-044BD4259B88}" type="pres">
      <dgm:prSet presAssocID="{BE0CEF53-BA1C-432D-B25D-F2B624CF4051}" presName="sibTrans" presStyleCnt="0"/>
      <dgm:spPr/>
    </dgm:pt>
    <dgm:pt modelId="{0CF3E4EE-94E3-49F8-9BF8-816D7542BCF0}" type="pres">
      <dgm:prSet presAssocID="{B49210F1-8889-4CA4-ABE4-1860ECDFC798}" presName="compNode" presStyleCnt="0"/>
      <dgm:spPr/>
    </dgm:pt>
    <dgm:pt modelId="{7A046C72-3691-40ED-A12D-FE9F368A31BC}" type="pres">
      <dgm:prSet presAssocID="{B49210F1-8889-4CA4-ABE4-1860ECDFC798}" presName="bgRect" presStyleLbl="bgShp" presStyleIdx="1" presStyleCnt="4"/>
      <dgm:spPr/>
    </dgm:pt>
    <dgm:pt modelId="{2CDB15A6-BC3B-489B-BDFD-692A9027E870}" type="pres">
      <dgm:prSet presAssocID="{B49210F1-8889-4CA4-ABE4-1860ECDFC79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flows"/>
        </a:ext>
      </dgm:extLst>
    </dgm:pt>
    <dgm:pt modelId="{24AF0F2B-F7A3-42E8-8B16-0837502255D7}" type="pres">
      <dgm:prSet presAssocID="{B49210F1-8889-4CA4-ABE4-1860ECDFC798}" presName="spaceRect" presStyleCnt="0"/>
      <dgm:spPr/>
    </dgm:pt>
    <dgm:pt modelId="{92256434-9FAA-4DE1-B91E-CCACE799011D}" type="pres">
      <dgm:prSet presAssocID="{B49210F1-8889-4CA4-ABE4-1860ECDFC798}" presName="parTx" presStyleLbl="revTx" presStyleIdx="1" presStyleCnt="4">
        <dgm:presLayoutVars>
          <dgm:chMax val="0"/>
          <dgm:chPref val="0"/>
        </dgm:presLayoutVars>
      </dgm:prSet>
      <dgm:spPr/>
    </dgm:pt>
    <dgm:pt modelId="{586D79F5-7F7C-4D9A-9AB3-01E5831F1679}" type="pres">
      <dgm:prSet presAssocID="{783EC3EF-6A30-4300-8F99-547127AFDF0E}" presName="sibTrans" presStyleCnt="0"/>
      <dgm:spPr/>
    </dgm:pt>
    <dgm:pt modelId="{D6379489-2089-4335-AFAA-A4929C7319CE}" type="pres">
      <dgm:prSet presAssocID="{97C21040-14FA-4F41-976F-65F4502080CB}" presName="compNode" presStyleCnt="0"/>
      <dgm:spPr/>
    </dgm:pt>
    <dgm:pt modelId="{F8353F18-531B-44E0-A35F-1E9425FEE908}" type="pres">
      <dgm:prSet presAssocID="{97C21040-14FA-4F41-976F-65F4502080CB}" presName="bgRect" presStyleLbl="bgShp" presStyleIdx="2" presStyleCnt="4"/>
      <dgm:spPr/>
    </dgm:pt>
    <dgm:pt modelId="{544BC7CF-28D9-4D6E-A5C7-B18629B89AE3}" type="pres">
      <dgm:prSet presAssocID="{97C21040-14FA-4F41-976F-65F4502080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DE571899-B596-434B-9A2A-1E30F90889A7}" type="pres">
      <dgm:prSet presAssocID="{97C21040-14FA-4F41-976F-65F4502080CB}" presName="spaceRect" presStyleCnt="0"/>
      <dgm:spPr/>
    </dgm:pt>
    <dgm:pt modelId="{E4BF53EE-820D-4BC6-98FA-BA55B9F78333}" type="pres">
      <dgm:prSet presAssocID="{97C21040-14FA-4F41-976F-65F4502080CB}" presName="parTx" presStyleLbl="revTx" presStyleIdx="2" presStyleCnt="4">
        <dgm:presLayoutVars>
          <dgm:chMax val="0"/>
          <dgm:chPref val="0"/>
        </dgm:presLayoutVars>
      </dgm:prSet>
      <dgm:spPr/>
    </dgm:pt>
    <dgm:pt modelId="{7D8E3FD4-2CDD-4FE7-B071-01E208C90422}" type="pres">
      <dgm:prSet presAssocID="{887C7FE6-B16C-40C1-B33A-2B998C356C65}" presName="sibTrans" presStyleCnt="0"/>
      <dgm:spPr/>
    </dgm:pt>
    <dgm:pt modelId="{1918B391-6D4A-4D39-91DD-46CE8E286BA7}" type="pres">
      <dgm:prSet presAssocID="{18F3A095-C67F-49D9-9498-2F3384F2F90F}" presName="compNode" presStyleCnt="0"/>
      <dgm:spPr/>
    </dgm:pt>
    <dgm:pt modelId="{DA8B25A7-10F9-4128-A70E-8DF97AADFB51}" type="pres">
      <dgm:prSet presAssocID="{18F3A095-C67F-49D9-9498-2F3384F2F90F}" presName="bgRect" presStyleLbl="bgShp" presStyleIdx="3" presStyleCnt="4"/>
      <dgm:spPr/>
    </dgm:pt>
    <dgm:pt modelId="{4E5EBBE1-21AE-4954-A750-B25E46BD0A81}" type="pres">
      <dgm:prSet presAssocID="{18F3A095-C67F-49D9-9498-2F3384F2F90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munications"/>
        </a:ext>
      </dgm:extLst>
    </dgm:pt>
    <dgm:pt modelId="{413AD72E-AE68-4B5E-AC78-9A704405C3AE}" type="pres">
      <dgm:prSet presAssocID="{18F3A095-C67F-49D9-9498-2F3384F2F90F}" presName="spaceRect" presStyleCnt="0"/>
      <dgm:spPr/>
    </dgm:pt>
    <dgm:pt modelId="{AA4F9B50-0498-4B3A-9CEE-BC9E85A17B05}" type="pres">
      <dgm:prSet presAssocID="{18F3A095-C67F-49D9-9498-2F3384F2F90F}" presName="parTx" presStyleLbl="revTx" presStyleIdx="3" presStyleCnt="4">
        <dgm:presLayoutVars>
          <dgm:chMax val="0"/>
          <dgm:chPref val="0"/>
        </dgm:presLayoutVars>
      </dgm:prSet>
      <dgm:spPr/>
    </dgm:pt>
  </dgm:ptLst>
  <dgm:cxnLst>
    <dgm:cxn modelId="{4861A71C-6A5D-4070-9964-12088156FFC2}" srcId="{E268DDB7-14D9-4ABA-B914-82D4E3A2E2DC}" destId="{B49210F1-8889-4CA4-ABE4-1860ECDFC798}" srcOrd="1" destOrd="0" parTransId="{335EEEA9-666C-4D66-ADF4-CE977ECDF0EA}" sibTransId="{783EC3EF-6A30-4300-8F99-547127AFDF0E}"/>
    <dgm:cxn modelId="{A9D21143-1BB8-4985-B614-EBBA4FC49440}" srcId="{E268DDB7-14D9-4ABA-B914-82D4E3A2E2DC}" destId="{65AE34A9-B828-4BFF-8557-6B2BAE83CF37}" srcOrd="0" destOrd="0" parTransId="{6CBEA126-C72A-40C1-8F4C-B00484E7B2EA}" sibTransId="{BE0CEF53-BA1C-432D-B25D-F2B624CF4051}"/>
    <dgm:cxn modelId="{7D274047-266D-4737-A152-1940DF5FDEE6}" type="presOf" srcId="{B49210F1-8889-4CA4-ABE4-1860ECDFC798}" destId="{92256434-9FAA-4DE1-B91E-CCACE799011D}" srcOrd="0" destOrd="0" presId="urn:microsoft.com/office/officeart/2018/2/layout/IconVerticalSolidList"/>
    <dgm:cxn modelId="{8D660194-851C-4763-A1E1-2BD14A8FDC21}" type="presOf" srcId="{E268DDB7-14D9-4ABA-B914-82D4E3A2E2DC}" destId="{136B1D0D-C18D-4181-ABA8-123BF6D83731}" srcOrd="0" destOrd="0" presId="urn:microsoft.com/office/officeart/2018/2/layout/IconVerticalSolidList"/>
    <dgm:cxn modelId="{26F49DA3-5BD9-45D1-A4E5-BD624A745240}" srcId="{E268DDB7-14D9-4ABA-B914-82D4E3A2E2DC}" destId="{18F3A095-C67F-49D9-9498-2F3384F2F90F}" srcOrd="3" destOrd="0" parTransId="{5E8FF878-3FE1-49FD-A533-2D3D528643AB}" sibTransId="{345BA0E7-96F1-4215-8FCA-4A99A4BBBE15}"/>
    <dgm:cxn modelId="{7A0AC7BA-A86E-488E-B743-6B4EC9384564}" srcId="{E268DDB7-14D9-4ABA-B914-82D4E3A2E2DC}" destId="{97C21040-14FA-4F41-976F-65F4502080CB}" srcOrd="2" destOrd="0" parTransId="{FF2857F1-7757-486C-A6FA-06C255A88AAB}" sibTransId="{887C7FE6-B16C-40C1-B33A-2B998C356C65}"/>
    <dgm:cxn modelId="{B88EDBBA-55E5-4196-B491-CA981D16AE43}" type="presOf" srcId="{65AE34A9-B828-4BFF-8557-6B2BAE83CF37}" destId="{740F4DAA-3431-4E18-A3EC-96A6685CDE48}" srcOrd="0" destOrd="0" presId="urn:microsoft.com/office/officeart/2018/2/layout/IconVerticalSolidList"/>
    <dgm:cxn modelId="{352481C2-EB04-4D89-9ABE-A6C4033B2C37}" type="presOf" srcId="{97C21040-14FA-4F41-976F-65F4502080CB}" destId="{E4BF53EE-820D-4BC6-98FA-BA55B9F78333}" srcOrd="0" destOrd="0" presId="urn:microsoft.com/office/officeart/2018/2/layout/IconVerticalSolidList"/>
    <dgm:cxn modelId="{F7B595EC-9EA7-422A-B0FD-76FCBD8A4B8D}" type="presOf" srcId="{18F3A095-C67F-49D9-9498-2F3384F2F90F}" destId="{AA4F9B50-0498-4B3A-9CEE-BC9E85A17B05}" srcOrd="0" destOrd="0" presId="urn:microsoft.com/office/officeart/2018/2/layout/IconVerticalSolidList"/>
    <dgm:cxn modelId="{0C4FCC5A-C74B-47DD-9B48-FD29FD719AAE}" type="presParOf" srcId="{136B1D0D-C18D-4181-ABA8-123BF6D83731}" destId="{9E1B76CF-524B-4A90-812C-E1195115CE81}" srcOrd="0" destOrd="0" presId="urn:microsoft.com/office/officeart/2018/2/layout/IconVerticalSolidList"/>
    <dgm:cxn modelId="{80ADA2BE-20AE-4EE7-BC68-F49A82A04EB3}" type="presParOf" srcId="{9E1B76CF-524B-4A90-812C-E1195115CE81}" destId="{BA7A31D2-144A-4D36-B6A9-F1DB4B8B71A1}" srcOrd="0" destOrd="0" presId="urn:microsoft.com/office/officeart/2018/2/layout/IconVerticalSolidList"/>
    <dgm:cxn modelId="{1E16E8A6-B8D4-490C-8519-4602C3878EDB}" type="presParOf" srcId="{9E1B76CF-524B-4A90-812C-E1195115CE81}" destId="{D03DA543-7A96-49FC-A89E-00EF79A7A614}" srcOrd="1" destOrd="0" presId="urn:microsoft.com/office/officeart/2018/2/layout/IconVerticalSolidList"/>
    <dgm:cxn modelId="{8FC34E05-13CC-435C-B2FE-05E0D4A65ED6}" type="presParOf" srcId="{9E1B76CF-524B-4A90-812C-E1195115CE81}" destId="{8532C193-7060-47ED-95AB-F52777B354AC}" srcOrd="2" destOrd="0" presId="urn:microsoft.com/office/officeart/2018/2/layout/IconVerticalSolidList"/>
    <dgm:cxn modelId="{3801A8EE-069D-432D-A01C-D1EE41C16A3D}" type="presParOf" srcId="{9E1B76CF-524B-4A90-812C-E1195115CE81}" destId="{740F4DAA-3431-4E18-A3EC-96A6685CDE48}" srcOrd="3" destOrd="0" presId="urn:microsoft.com/office/officeart/2018/2/layout/IconVerticalSolidList"/>
    <dgm:cxn modelId="{D8550A42-6609-426F-AA13-1E0637645586}" type="presParOf" srcId="{136B1D0D-C18D-4181-ABA8-123BF6D83731}" destId="{16AFC507-6F03-4021-959B-044BD4259B88}" srcOrd="1" destOrd="0" presId="urn:microsoft.com/office/officeart/2018/2/layout/IconVerticalSolidList"/>
    <dgm:cxn modelId="{16EF7EC8-214C-407B-BEAE-E5F25C4553F4}" type="presParOf" srcId="{136B1D0D-C18D-4181-ABA8-123BF6D83731}" destId="{0CF3E4EE-94E3-49F8-9BF8-816D7542BCF0}" srcOrd="2" destOrd="0" presId="urn:microsoft.com/office/officeart/2018/2/layout/IconVerticalSolidList"/>
    <dgm:cxn modelId="{F63BC9A0-0312-4C87-93C8-20B894BEBC89}" type="presParOf" srcId="{0CF3E4EE-94E3-49F8-9BF8-816D7542BCF0}" destId="{7A046C72-3691-40ED-A12D-FE9F368A31BC}" srcOrd="0" destOrd="0" presId="urn:microsoft.com/office/officeart/2018/2/layout/IconVerticalSolidList"/>
    <dgm:cxn modelId="{9E558CAB-DD5D-4E8F-B129-681D84DB8D7D}" type="presParOf" srcId="{0CF3E4EE-94E3-49F8-9BF8-816D7542BCF0}" destId="{2CDB15A6-BC3B-489B-BDFD-692A9027E870}" srcOrd="1" destOrd="0" presId="urn:microsoft.com/office/officeart/2018/2/layout/IconVerticalSolidList"/>
    <dgm:cxn modelId="{0EB11ACD-12E4-4ED7-B47C-5E71AAB39BAF}" type="presParOf" srcId="{0CF3E4EE-94E3-49F8-9BF8-816D7542BCF0}" destId="{24AF0F2B-F7A3-42E8-8B16-0837502255D7}" srcOrd="2" destOrd="0" presId="urn:microsoft.com/office/officeart/2018/2/layout/IconVerticalSolidList"/>
    <dgm:cxn modelId="{F65A31CD-7768-4A1E-97E0-93DF57C10611}" type="presParOf" srcId="{0CF3E4EE-94E3-49F8-9BF8-816D7542BCF0}" destId="{92256434-9FAA-4DE1-B91E-CCACE799011D}" srcOrd="3" destOrd="0" presId="urn:microsoft.com/office/officeart/2018/2/layout/IconVerticalSolidList"/>
    <dgm:cxn modelId="{28E135FF-185E-44A2-8592-5380FC1DB112}" type="presParOf" srcId="{136B1D0D-C18D-4181-ABA8-123BF6D83731}" destId="{586D79F5-7F7C-4D9A-9AB3-01E5831F1679}" srcOrd="3" destOrd="0" presId="urn:microsoft.com/office/officeart/2018/2/layout/IconVerticalSolidList"/>
    <dgm:cxn modelId="{3F6988C3-38BE-4B15-B01D-4436420613A8}" type="presParOf" srcId="{136B1D0D-C18D-4181-ABA8-123BF6D83731}" destId="{D6379489-2089-4335-AFAA-A4929C7319CE}" srcOrd="4" destOrd="0" presId="urn:microsoft.com/office/officeart/2018/2/layout/IconVerticalSolidList"/>
    <dgm:cxn modelId="{34E66497-45AC-4F5A-AB70-F2D95CCD9FB3}" type="presParOf" srcId="{D6379489-2089-4335-AFAA-A4929C7319CE}" destId="{F8353F18-531B-44E0-A35F-1E9425FEE908}" srcOrd="0" destOrd="0" presId="urn:microsoft.com/office/officeart/2018/2/layout/IconVerticalSolidList"/>
    <dgm:cxn modelId="{33B10B8D-7055-485A-94A3-C1E7BF1BA9B9}" type="presParOf" srcId="{D6379489-2089-4335-AFAA-A4929C7319CE}" destId="{544BC7CF-28D9-4D6E-A5C7-B18629B89AE3}" srcOrd="1" destOrd="0" presId="urn:microsoft.com/office/officeart/2018/2/layout/IconVerticalSolidList"/>
    <dgm:cxn modelId="{07ADE1E5-4AEA-408A-AD41-40D8C01AC927}" type="presParOf" srcId="{D6379489-2089-4335-AFAA-A4929C7319CE}" destId="{DE571899-B596-434B-9A2A-1E30F90889A7}" srcOrd="2" destOrd="0" presId="urn:microsoft.com/office/officeart/2018/2/layout/IconVerticalSolidList"/>
    <dgm:cxn modelId="{549A8B4B-728B-48AC-B9D8-CC704E15668E}" type="presParOf" srcId="{D6379489-2089-4335-AFAA-A4929C7319CE}" destId="{E4BF53EE-820D-4BC6-98FA-BA55B9F78333}" srcOrd="3" destOrd="0" presId="urn:microsoft.com/office/officeart/2018/2/layout/IconVerticalSolidList"/>
    <dgm:cxn modelId="{DCDF9676-9F74-4ED1-913E-F96D12F8F2E2}" type="presParOf" srcId="{136B1D0D-C18D-4181-ABA8-123BF6D83731}" destId="{7D8E3FD4-2CDD-4FE7-B071-01E208C90422}" srcOrd="5" destOrd="0" presId="urn:microsoft.com/office/officeart/2018/2/layout/IconVerticalSolidList"/>
    <dgm:cxn modelId="{76F198DA-6857-40E5-BF77-9F9D116BF639}" type="presParOf" srcId="{136B1D0D-C18D-4181-ABA8-123BF6D83731}" destId="{1918B391-6D4A-4D39-91DD-46CE8E286BA7}" srcOrd="6" destOrd="0" presId="urn:microsoft.com/office/officeart/2018/2/layout/IconVerticalSolidList"/>
    <dgm:cxn modelId="{16BB9F6B-5DF5-4E08-A903-76300AE2D713}" type="presParOf" srcId="{1918B391-6D4A-4D39-91DD-46CE8E286BA7}" destId="{DA8B25A7-10F9-4128-A70E-8DF97AADFB51}" srcOrd="0" destOrd="0" presId="urn:microsoft.com/office/officeart/2018/2/layout/IconVerticalSolidList"/>
    <dgm:cxn modelId="{034E09E9-BA0A-4653-998B-3874FBEF7819}" type="presParOf" srcId="{1918B391-6D4A-4D39-91DD-46CE8E286BA7}" destId="{4E5EBBE1-21AE-4954-A750-B25E46BD0A81}" srcOrd="1" destOrd="0" presId="urn:microsoft.com/office/officeart/2018/2/layout/IconVerticalSolidList"/>
    <dgm:cxn modelId="{7A53013E-C68A-4853-9DD9-925BC47CD03E}" type="presParOf" srcId="{1918B391-6D4A-4D39-91DD-46CE8E286BA7}" destId="{413AD72E-AE68-4B5E-AC78-9A704405C3AE}" srcOrd="2" destOrd="0" presId="urn:microsoft.com/office/officeart/2018/2/layout/IconVerticalSolidList"/>
    <dgm:cxn modelId="{AF85CF02-9794-4ED7-A826-8854FD0E9A70}" type="presParOf" srcId="{1918B391-6D4A-4D39-91DD-46CE8E286BA7}" destId="{AA4F9B50-0498-4B3A-9CEE-BC9E85A17B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363116-AEBF-4743-97FB-197AFE9B79C6}" type="doc">
      <dgm:prSet loTypeId="urn:microsoft.com/office/officeart/2018/2/layout/IconCircleList" loCatId="icon" qsTypeId="urn:microsoft.com/office/officeart/2005/8/quickstyle/simple5" qsCatId="simple" csTypeId="urn:microsoft.com/office/officeart/2005/8/colors/accent6_2" csCatId="accent6" phldr="1"/>
      <dgm:spPr/>
      <dgm:t>
        <a:bodyPr/>
        <a:lstStyle/>
        <a:p>
          <a:endParaRPr lang="en-US"/>
        </a:p>
      </dgm:t>
    </dgm:pt>
    <dgm:pt modelId="{32454F05-B83D-4EFC-9C72-00835ACD83B0}">
      <dgm:prSet phldrT="[Text]" phldr="0"/>
      <dgm:spPr/>
      <dgm:t>
        <a:bodyPr/>
        <a:lstStyle/>
        <a:p>
          <a:pPr>
            <a:lnSpc>
              <a:spcPct val="100000"/>
            </a:lnSpc>
          </a:pPr>
          <a:r>
            <a:rPr lang="en-US">
              <a:latin typeface="Sitka Subheading"/>
            </a:rPr>
            <a:t>Prepare &amp; Clean Data</a:t>
          </a:r>
          <a:endParaRPr lang="en-US"/>
        </a:p>
      </dgm:t>
    </dgm:pt>
    <dgm:pt modelId="{01691B0F-8AAB-44F4-BCD3-4DFC1691ABBA}" type="parTrans" cxnId="{AC723C32-CEFE-41A6-A0F1-D3B7549650BA}">
      <dgm:prSet/>
      <dgm:spPr/>
      <dgm:t>
        <a:bodyPr/>
        <a:lstStyle/>
        <a:p>
          <a:endParaRPr lang="en-US"/>
        </a:p>
      </dgm:t>
    </dgm:pt>
    <dgm:pt modelId="{5011B6CF-052E-4C1F-A6D3-7550A12F1CB1}" type="sibTrans" cxnId="{AC723C32-CEFE-41A6-A0F1-D3B7549650BA}">
      <dgm:prSet/>
      <dgm:spPr/>
      <dgm:t>
        <a:bodyPr/>
        <a:lstStyle/>
        <a:p>
          <a:pPr>
            <a:lnSpc>
              <a:spcPct val="100000"/>
            </a:lnSpc>
          </a:pPr>
          <a:endParaRPr lang="en-US"/>
        </a:p>
      </dgm:t>
    </dgm:pt>
    <dgm:pt modelId="{459BB4E2-46E8-417C-BCBA-75E12C8E04F0}">
      <dgm:prSet phldrT="[Text]" phldr="0"/>
      <dgm:spPr/>
      <dgm:t>
        <a:bodyPr/>
        <a:lstStyle/>
        <a:p>
          <a:pPr>
            <a:lnSpc>
              <a:spcPct val="100000"/>
            </a:lnSpc>
          </a:pPr>
          <a:r>
            <a:rPr lang="en-US">
              <a:latin typeface="Sitka Subheading"/>
            </a:rPr>
            <a:t>Database Schema</a:t>
          </a:r>
          <a:endParaRPr lang="en-US"/>
        </a:p>
      </dgm:t>
    </dgm:pt>
    <dgm:pt modelId="{946CAA24-904A-43C3-91B5-1B05C4B5AE7A}" type="parTrans" cxnId="{8AA479DB-B68E-4D9C-98F0-EDE21E433B59}">
      <dgm:prSet/>
      <dgm:spPr/>
      <dgm:t>
        <a:bodyPr/>
        <a:lstStyle/>
        <a:p>
          <a:endParaRPr lang="en-US"/>
        </a:p>
      </dgm:t>
    </dgm:pt>
    <dgm:pt modelId="{B3519A35-D419-4464-8E8E-EAA73780B517}" type="sibTrans" cxnId="{8AA479DB-B68E-4D9C-98F0-EDE21E433B59}">
      <dgm:prSet/>
      <dgm:spPr/>
      <dgm:t>
        <a:bodyPr/>
        <a:lstStyle/>
        <a:p>
          <a:pPr>
            <a:lnSpc>
              <a:spcPct val="100000"/>
            </a:lnSpc>
          </a:pPr>
          <a:endParaRPr lang="en-US"/>
        </a:p>
      </dgm:t>
    </dgm:pt>
    <dgm:pt modelId="{D4FAD8BA-6CBE-4C33-9810-CC0C032CDAEF}" type="pres">
      <dgm:prSet presAssocID="{A0363116-AEBF-4743-97FB-197AFE9B79C6}" presName="root" presStyleCnt="0">
        <dgm:presLayoutVars>
          <dgm:dir/>
          <dgm:resizeHandles val="exact"/>
        </dgm:presLayoutVars>
      </dgm:prSet>
      <dgm:spPr/>
    </dgm:pt>
    <dgm:pt modelId="{A870C3E8-572F-4520-9158-A65816D3EC54}" type="pres">
      <dgm:prSet presAssocID="{A0363116-AEBF-4743-97FB-197AFE9B79C6}" presName="container" presStyleCnt="0">
        <dgm:presLayoutVars>
          <dgm:dir/>
          <dgm:resizeHandles val="exact"/>
        </dgm:presLayoutVars>
      </dgm:prSet>
      <dgm:spPr/>
    </dgm:pt>
    <dgm:pt modelId="{29CD8855-118F-4F50-97F6-F681CAA60205}" type="pres">
      <dgm:prSet presAssocID="{32454F05-B83D-4EFC-9C72-00835ACD83B0}" presName="compNode" presStyleCnt="0"/>
      <dgm:spPr/>
    </dgm:pt>
    <dgm:pt modelId="{320E4E70-F8C6-4EA9-82EF-7D36C5CAD75E}" type="pres">
      <dgm:prSet presAssocID="{32454F05-B83D-4EFC-9C72-00835ACD83B0}" presName="iconBgRect" presStyleLbl="bgShp" presStyleIdx="0" presStyleCnt="2"/>
      <dgm:spPr/>
    </dgm:pt>
    <dgm:pt modelId="{70B68513-BA91-4465-8974-9985E907FC5D}" type="pres">
      <dgm:prSet presAssocID="{32454F05-B83D-4EFC-9C72-00835ACD83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DA0B7E89-4AF9-498E-B59C-BC12AAC3B2D8}" type="pres">
      <dgm:prSet presAssocID="{32454F05-B83D-4EFC-9C72-00835ACD83B0}" presName="spaceRect" presStyleCnt="0"/>
      <dgm:spPr/>
    </dgm:pt>
    <dgm:pt modelId="{60B441C7-5854-422C-9DEE-B00260001105}" type="pres">
      <dgm:prSet presAssocID="{32454F05-B83D-4EFC-9C72-00835ACD83B0}" presName="textRect" presStyleLbl="revTx" presStyleIdx="0" presStyleCnt="2">
        <dgm:presLayoutVars>
          <dgm:chMax val="1"/>
          <dgm:chPref val="1"/>
        </dgm:presLayoutVars>
      </dgm:prSet>
      <dgm:spPr/>
    </dgm:pt>
    <dgm:pt modelId="{88FD014F-51B2-428D-8778-4897E65890DD}" type="pres">
      <dgm:prSet presAssocID="{5011B6CF-052E-4C1F-A6D3-7550A12F1CB1}" presName="sibTrans" presStyleLbl="sibTrans2D1" presStyleIdx="0" presStyleCnt="0"/>
      <dgm:spPr/>
    </dgm:pt>
    <dgm:pt modelId="{4EE59582-BB12-4D46-B13B-D0F73D57B971}" type="pres">
      <dgm:prSet presAssocID="{459BB4E2-46E8-417C-BCBA-75E12C8E04F0}" presName="compNode" presStyleCnt="0"/>
      <dgm:spPr/>
    </dgm:pt>
    <dgm:pt modelId="{8056D3FE-5EF6-4CB2-815B-09E10C2B6E2A}" type="pres">
      <dgm:prSet presAssocID="{459BB4E2-46E8-417C-BCBA-75E12C8E04F0}" presName="iconBgRect" presStyleLbl="bgShp" presStyleIdx="1" presStyleCnt="2"/>
      <dgm:spPr/>
    </dgm:pt>
    <dgm:pt modelId="{776F6E8A-E754-4E94-B0E0-0F1993272619}" type="pres">
      <dgm:prSet presAssocID="{459BB4E2-46E8-417C-BCBA-75E12C8E04F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78AE50D9-07EE-4FA9-8D57-6AD35C5C7B85}" type="pres">
      <dgm:prSet presAssocID="{459BB4E2-46E8-417C-BCBA-75E12C8E04F0}" presName="spaceRect" presStyleCnt="0"/>
      <dgm:spPr/>
    </dgm:pt>
    <dgm:pt modelId="{AF3D6536-03A0-4C3E-8D41-987185D9311E}" type="pres">
      <dgm:prSet presAssocID="{459BB4E2-46E8-417C-BCBA-75E12C8E04F0}" presName="textRect" presStyleLbl="revTx" presStyleIdx="1" presStyleCnt="2">
        <dgm:presLayoutVars>
          <dgm:chMax val="1"/>
          <dgm:chPref val="1"/>
        </dgm:presLayoutVars>
      </dgm:prSet>
      <dgm:spPr/>
    </dgm:pt>
  </dgm:ptLst>
  <dgm:cxnLst>
    <dgm:cxn modelId="{03043B08-F66A-47C8-A9F5-DB26E5B23ADD}" type="presOf" srcId="{A0363116-AEBF-4743-97FB-197AFE9B79C6}" destId="{D4FAD8BA-6CBE-4C33-9810-CC0C032CDAEF}" srcOrd="0" destOrd="0" presId="urn:microsoft.com/office/officeart/2018/2/layout/IconCircleList"/>
    <dgm:cxn modelId="{AC723C32-CEFE-41A6-A0F1-D3B7549650BA}" srcId="{A0363116-AEBF-4743-97FB-197AFE9B79C6}" destId="{32454F05-B83D-4EFC-9C72-00835ACD83B0}" srcOrd="0" destOrd="0" parTransId="{01691B0F-8AAB-44F4-BCD3-4DFC1691ABBA}" sibTransId="{5011B6CF-052E-4C1F-A6D3-7550A12F1CB1}"/>
    <dgm:cxn modelId="{AE8FBC77-E66A-416E-B57E-274D70F3E8E6}" type="presOf" srcId="{459BB4E2-46E8-417C-BCBA-75E12C8E04F0}" destId="{AF3D6536-03A0-4C3E-8D41-987185D9311E}" srcOrd="0" destOrd="0" presId="urn:microsoft.com/office/officeart/2018/2/layout/IconCircleList"/>
    <dgm:cxn modelId="{0DCA1C81-BC4B-4713-AD55-CB6307C49373}" type="presOf" srcId="{32454F05-B83D-4EFC-9C72-00835ACD83B0}" destId="{60B441C7-5854-422C-9DEE-B00260001105}" srcOrd="0" destOrd="0" presId="urn:microsoft.com/office/officeart/2018/2/layout/IconCircleList"/>
    <dgm:cxn modelId="{8AA479DB-B68E-4D9C-98F0-EDE21E433B59}" srcId="{A0363116-AEBF-4743-97FB-197AFE9B79C6}" destId="{459BB4E2-46E8-417C-BCBA-75E12C8E04F0}" srcOrd="1" destOrd="0" parTransId="{946CAA24-904A-43C3-91B5-1B05C4B5AE7A}" sibTransId="{B3519A35-D419-4464-8E8E-EAA73780B517}"/>
    <dgm:cxn modelId="{F7CB73F1-96BD-4B64-9154-70A567D1C871}" type="presOf" srcId="{5011B6CF-052E-4C1F-A6D3-7550A12F1CB1}" destId="{88FD014F-51B2-428D-8778-4897E65890DD}" srcOrd="0" destOrd="0" presId="urn:microsoft.com/office/officeart/2018/2/layout/IconCircleList"/>
    <dgm:cxn modelId="{96726C44-298B-456B-8F4E-F8FDCAF939ED}" type="presParOf" srcId="{D4FAD8BA-6CBE-4C33-9810-CC0C032CDAEF}" destId="{A870C3E8-572F-4520-9158-A65816D3EC54}" srcOrd="0" destOrd="0" presId="urn:microsoft.com/office/officeart/2018/2/layout/IconCircleList"/>
    <dgm:cxn modelId="{604C1BFD-9CB0-4171-9247-83218F4FF254}" type="presParOf" srcId="{A870C3E8-572F-4520-9158-A65816D3EC54}" destId="{29CD8855-118F-4F50-97F6-F681CAA60205}" srcOrd="0" destOrd="0" presId="urn:microsoft.com/office/officeart/2018/2/layout/IconCircleList"/>
    <dgm:cxn modelId="{2BB6A550-6F1C-4809-94FC-79C7C9EF8780}" type="presParOf" srcId="{29CD8855-118F-4F50-97F6-F681CAA60205}" destId="{320E4E70-F8C6-4EA9-82EF-7D36C5CAD75E}" srcOrd="0" destOrd="0" presId="urn:microsoft.com/office/officeart/2018/2/layout/IconCircleList"/>
    <dgm:cxn modelId="{D8DF81A5-8619-48E1-9985-A0FF5D83D30A}" type="presParOf" srcId="{29CD8855-118F-4F50-97F6-F681CAA60205}" destId="{70B68513-BA91-4465-8974-9985E907FC5D}" srcOrd="1" destOrd="0" presId="urn:microsoft.com/office/officeart/2018/2/layout/IconCircleList"/>
    <dgm:cxn modelId="{7663098A-41E9-44C5-8272-D62B77B6670E}" type="presParOf" srcId="{29CD8855-118F-4F50-97F6-F681CAA60205}" destId="{DA0B7E89-4AF9-498E-B59C-BC12AAC3B2D8}" srcOrd="2" destOrd="0" presId="urn:microsoft.com/office/officeart/2018/2/layout/IconCircleList"/>
    <dgm:cxn modelId="{968C2FC3-1EB6-4F87-B481-090510FCA8EE}" type="presParOf" srcId="{29CD8855-118F-4F50-97F6-F681CAA60205}" destId="{60B441C7-5854-422C-9DEE-B00260001105}" srcOrd="3" destOrd="0" presId="urn:microsoft.com/office/officeart/2018/2/layout/IconCircleList"/>
    <dgm:cxn modelId="{178423D8-B011-4759-BEF6-38F0601D1668}" type="presParOf" srcId="{A870C3E8-572F-4520-9158-A65816D3EC54}" destId="{88FD014F-51B2-428D-8778-4897E65890DD}" srcOrd="1" destOrd="0" presId="urn:microsoft.com/office/officeart/2018/2/layout/IconCircleList"/>
    <dgm:cxn modelId="{916BF6B2-C100-4B06-A4B2-7716965A54AC}" type="presParOf" srcId="{A870C3E8-572F-4520-9158-A65816D3EC54}" destId="{4EE59582-BB12-4D46-B13B-D0F73D57B971}" srcOrd="2" destOrd="0" presId="urn:microsoft.com/office/officeart/2018/2/layout/IconCircleList"/>
    <dgm:cxn modelId="{93E7434E-5096-4F8A-A4D2-590914D95A0D}" type="presParOf" srcId="{4EE59582-BB12-4D46-B13B-D0F73D57B971}" destId="{8056D3FE-5EF6-4CB2-815B-09E10C2B6E2A}" srcOrd="0" destOrd="0" presId="urn:microsoft.com/office/officeart/2018/2/layout/IconCircleList"/>
    <dgm:cxn modelId="{1C720BC4-E3BF-493C-BDBB-AECE3F7B4DAA}" type="presParOf" srcId="{4EE59582-BB12-4D46-B13B-D0F73D57B971}" destId="{776F6E8A-E754-4E94-B0E0-0F1993272619}" srcOrd="1" destOrd="0" presId="urn:microsoft.com/office/officeart/2018/2/layout/IconCircleList"/>
    <dgm:cxn modelId="{BAF9E939-86F6-4985-97DC-2FBC68ABEC93}" type="presParOf" srcId="{4EE59582-BB12-4D46-B13B-D0F73D57B971}" destId="{78AE50D9-07EE-4FA9-8D57-6AD35C5C7B85}" srcOrd="2" destOrd="0" presId="urn:microsoft.com/office/officeart/2018/2/layout/IconCircleList"/>
    <dgm:cxn modelId="{56CAF27A-D81C-4D95-B855-B10C7E0FE1F5}" type="presParOf" srcId="{4EE59582-BB12-4D46-B13B-D0F73D57B971}" destId="{AF3D6536-03A0-4C3E-8D41-987185D9311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61A3E9-93D7-498B-ABFE-AFBC2D9841E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30DF138-D5F3-4BFB-BED4-C7D6700170CE}">
      <dgm:prSet phldrT="[Text]" phldr="0"/>
      <dgm:spPr/>
      <dgm:t>
        <a:bodyPr/>
        <a:lstStyle/>
        <a:p>
          <a:pPr rtl="0"/>
          <a:r>
            <a:rPr lang="en-US">
              <a:latin typeface="Sitka Subheading"/>
            </a:rPr>
            <a:t> Raw Data Overview</a:t>
          </a:r>
          <a:endParaRPr lang="en-US"/>
        </a:p>
      </dgm:t>
    </dgm:pt>
    <dgm:pt modelId="{E6A0E1AA-B90A-4F0B-8067-886BCC8E5571}" type="parTrans" cxnId="{48364115-D30D-4161-98C0-2D234440F110}">
      <dgm:prSet/>
      <dgm:spPr/>
      <dgm:t>
        <a:bodyPr/>
        <a:lstStyle/>
        <a:p>
          <a:endParaRPr lang="en-US"/>
        </a:p>
      </dgm:t>
    </dgm:pt>
    <dgm:pt modelId="{3CED0D70-AA74-4E3C-B3C5-E2F3ABC44AB9}" type="sibTrans" cxnId="{48364115-D30D-4161-98C0-2D234440F110}">
      <dgm:prSet/>
      <dgm:spPr/>
      <dgm:t>
        <a:bodyPr/>
        <a:lstStyle/>
        <a:p>
          <a:endParaRPr lang="en-US"/>
        </a:p>
      </dgm:t>
    </dgm:pt>
    <dgm:pt modelId="{1D0991A5-8214-47C1-8CE7-691A65056F43}">
      <dgm:prSet phldrT="[Text]" phldr="0"/>
      <dgm:spPr/>
      <dgm:t>
        <a:bodyPr/>
        <a:lstStyle/>
        <a:p>
          <a:pPr rtl="0"/>
          <a:r>
            <a:rPr lang="en-US" sz="2500" kern="1200">
              <a:latin typeface="Sitka Subheading"/>
            </a:rPr>
            <a:t>"Listings.csv" (6295 records) contains detail information about each listed property on the website in Chicago. It includes Properties' features, host information, occupancy history and general review from previous guests. </a:t>
          </a:r>
          <a:endParaRPr lang="en-US" sz="2500" kern="1200"/>
        </a:p>
      </dgm:t>
    </dgm:pt>
    <dgm:pt modelId="{2BCFECF3-F027-445A-9F86-A53367555F4A}" type="parTrans" cxnId="{3FAA50E5-9D47-46F0-ABBB-BFD07B1DA6C4}">
      <dgm:prSet/>
      <dgm:spPr/>
      <dgm:t>
        <a:bodyPr/>
        <a:lstStyle/>
        <a:p>
          <a:endParaRPr lang="en-US"/>
        </a:p>
      </dgm:t>
    </dgm:pt>
    <dgm:pt modelId="{DF0DEFFF-A0CD-48AC-A91E-39120ABC4EB6}" type="sibTrans" cxnId="{3FAA50E5-9D47-46F0-ABBB-BFD07B1DA6C4}">
      <dgm:prSet/>
      <dgm:spPr/>
      <dgm:t>
        <a:bodyPr/>
        <a:lstStyle/>
        <a:p>
          <a:endParaRPr lang="en-US"/>
        </a:p>
      </dgm:t>
    </dgm:pt>
    <dgm:pt modelId="{5A59BED0-1205-4EC5-B8ED-5537776F999B}">
      <dgm:prSet phldrT="[Text]" phldr="0"/>
      <dgm:spPr/>
      <dgm:t>
        <a:bodyPr/>
        <a:lstStyle/>
        <a:p>
          <a:pPr rtl="0"/>
          <a:r>
            <a:rPr lang="en-US" sz="2500" kern="1200">
              <a:latin typeface="Sitka Subheading"/>
            </a:rPr>
            <a:t>"Reviews.csv" (270014 records) contains listing id and review date chronologically.</a:t>
          </a:r>
          <a:endParaRPr lang="en-US" sz="2500" kern="1200"/>
        </a:p>
      </dgm:t>
    </dgm:pt>
    <dgm:pt modelId="{E908B60F-D1ED-4B69-BF4F-C41230210F98}" type="parTrans" cxnId="{6DCA2DA9-3B10-4AE9-83C7-0F4C7F24D395}">
      <dgm:prSet/>
      <dgm:spPr/>
      <dgm:t>
        <a:bodyPr/>
        <a:lstStyle/>
        <a:p>
          <a:endParaRPr lang="en-US"/>
        </a:p>
      </dgm:t>
    </dgm:pt>
    <dgm:pt modelId="{2301939A-860C-429E-AAAF-B7805040CDC5}" type="sibTrans" cxnId="{6DCA2DA9-3B10-4AE9-83C7-0F4C7F24D395}">
      <dgm:prSet/>
      <dgm:spPr/>
      <dgm:t>
        <a:bodyPr/>
        <a:lstStyle/>
        <a:p>
          <a:endParaRPr lang="en-US"/>
        </a:p>
      </dgm:t>
    </dgm:pt>
    <dgm:pt modelId="{7CCCA819-07D8-40F8-8F62-61027E3D9FE3}">
      <dgm:prSet phldrT="[Text]" phldr="0"/>
      <dgm:spPr/>
      <dgm:t>
        <a:bodyPr/>
        <a:lstStyle/>
        <a:p>
          <a:pPr rtl="0"/>
          <a:r>
            <a:rPr lang="en-US" sz="2500" kern="1200">
              <a:latin typeface="Sitka Subheading"/>
            </a:rPr>
            <a:t>Data reflects the snapshot on Oct. 24th, 2020.</a:t>
          </a:r>
          <a:endParaRPr lang="en-US" sz="2500" kern="1200"/>
        </a:p>
      </dgm:t>
    </dgm:pt>
    <dgm:pt modelId="{AF29691B-E86A-4EC6-A952-AE987ACFE2D5}" type="parTrans" cxnId="{6C0A8CE8-919C-4A07-A64E-1056E9EC570C}">
      <dgm:prSet/>
      <dgm:spPr/>
      <dgm:t>
        <a:bodyPr/>
        <a:lstStyle/>
        <a:p>
          <a:endParaRPr lang="en-US"/>
        </a:p>
      </dgm:t>
    </dgm:pt>
    <dgm:pt modelId="{41C4D96F-F433-4C39-88D6-B2A97B0A79C0}" type="sibTrans" cxnId="{6C0A8CE8-919C-4A07-A64E-1056E9EC570C}">
      <dgm:prSet/>
      <dgm:spPr/>
      <dgm:t>
        <a:bodyPr/>
        <a:lstStyle/>
        <a:p>
          <a:endParaRPr lang="en-US"/>
        </a:p>
      </dgm:t>
    </dgm:pt>
    <dgm:pt modelId="{6F844A85-DC01-49C6-8E86-4047D0FFB5B6}">
      <dgm:prSet phldrT="[Text]" phldr="0"/>
      <dgm:spPr/>
      <dgm:t>
        <a:bodyPr/>
        <a:lstStyle/>
        <a:p>
          <a:r>
            <a:rPr lang="en-US" sz="2500" kern="1200" dirty="0">
              <a:latin typeface="Sitka Subheading"/>
            </a:rPr>
            <a:t>Data is web scraped by individual contributor online from Airbnb website.</a:t>
          </a:r>
          <a:endParaRPr lang="en-US" sz="2500" kern="1200" dirty="0"/>
        </a:p>
      </dgm:t>
    </dgm:pt>
    <dgm:pt modelId="{BF26F8D8-62AD-4567-8588-23A866868AF8}" type="parTrans" cxnId="{E0785EC6-2963-49F3-B838-B68A90263674}">
      <dgm:prSet/>
      <dgm:spPr/>
      <dgm:t>
        <a:bodyPr/>
        <a:lstStyle/>
        <a:p>
          <a:endParaRPr lang="en-US"/>
        </a:p>
      </dgm:t>
    </dgm:pt>
    <dgm:pt modelId="{ED55FF3B-7738-46A6-8C21-A6D722A8F301}" type="sibTrans" cxnId="{E0785EC6-2963-49F3-B838-B68A90263674}">
      <dgm:prSet/>
      <dgm:spPr/>
      <dgm:t>
        <a:bodyPr/>
        <a:lstStyle/>
        <a:p>
          <a:endParaRPr lang="en-US"/>
        </a:p>
      </dgm:t>
    </dgm:pt>
    <dgm:pt modelId="{06DBEC71-2A32-4303-85D5-4028F16DD1D6}">
      <dgm:prSet phldrT="[Text]" phldr="0" custT="1"/>
      <dgm:spPr/>
      <dgm:t>
        <a:bodyPr/>
        <a:lstStyle/>
        <a:p>
          <a:pPr rtl="0"/>
          <a:r>
            <a:rPr lang="en-US" sz="2500" kern="1200" dirty="0">
              <a:solidFill>
                <a:prstClr val="black">
                  <a:hueOff val="0"/>
                  <a:satOff val="0"/>
                  <a:lumOff val="0"/>
                  <a:alphaOff val="0"/>
                </a:prstClr>
              </a:solidFill>
              <a:latin typeface="Sitka Subheading"/>
              <a:ea typeface="+mn-ea"/>
              <a:cs typeface="+mn-cs"/>
            </a:rPr>
            <a:t>“</a:t>
          </a:r>
          <a:r>
            <a:rPr lang="en-US" sz="2500" kern="1200" dirty="0" err="1">
              <a:solidFill>
                <a:prstClr val="black">
                  <a:hueOff val="0"/>
                  <a:satOff val="0"/>
                  <a:lumOff val="0"/>
                  <a:alphaOff val="0"/>
                </a:prstClr>
              </a:solidFill>
              <a:latin typeface="Sitka Subheading"/>
              <a:ea typeface="+mn-ea"/>
              <a:cs typeface="+mn-cs"/>
            </a:rPr>
            <a:t>geo_export.shp</a:t>
          </a:r>
          <a:r>
            <a:rPr lang="en-US" sz="2500" kern="1200" dirty="0">
              <a:solidFill>
                <a:prstClr val="black">
                  <a:hueOff val="0"/>
                  <a:satOff val="0"/>
                  <a:lumOff val="0"/>
                  <a:alphaOff val="0"/>
                </a:prstClr>
              </a:solidFill>
              <a:latin typeface="Sitka Subheading"/>
              <a:ea typeface="+mn-ea"/>
              <a:cs typeface="+mn-cs"/>
            </a:rPr>
            <a:t>” contains geological data for Chicago neighborhood.</a:t>
          </a:r>
        </a:p>
      </dgm:t>
    </dgm:pt>
    <dgm:pt modelId="{29860C35-3EF7-4E15-BF13-CEB92267F7A8}" type="parTrans" cxnId="{F3F91E26-D322-4365-8450-214C26F9E2CA}">
      <dgm:prSet/>
      <dgm:spPr/>
    </dgm:pt>
    <dgm:pt modelId="{D138C24E-7499-48A4-B4BD-B369F5BCEE4D}" type="sibTrans" cxnId="{F3F91E26-D322-4365-8450-214C26F9E2CA}">
      <dgm:prSet/>
      <dgm:spPr/>
    </dgm:pt>
    <dgm:pt modelId="{181B859B-4C98-49C3-BCBB-C0FFFF5212C7}" type="pres">
      <dgm:prSet presAssocID="{7461A3E9-93D7-498B-ABFE-AFBC2D9841E3}" presName="Name0" presStyleCnt="0">
        <dgm:presLayoutVars>
          <dgm:dir/>
          <dgm:animLvl val="lvl"/>
          <dgm:resizeHandles val="exact"/>
        </dgm:presLayoutVars>
      </dgm:prSet>
      <dgm:spPr/>
    </dgm:pt>
    <dgm:pt modelId="{9E61BD56-F276-4414-9D67-3357066BE94D}" type="pres">
      <dgm:prSet presAssocID="{F30DF138-D5F3-4BFB-BED4-C7D6700170CE}" presName="composite" presStyleCnt="0"/>
      <dgm:spPr/>
    </dgm:pt>
    <dgm:pt modelId="{60506EF0-E053-4ED7-8B4D-279B4CC4872F}" type="pres">
      <dgm:prSet presAssocID="{F30DF138-D5F3-4BFB-BED4-C7D6700170CE}" presName="parTx" presStyleLbl="alignNode1" presStyleIdx="0" presStyleCnt="1">
        <dgm:presLayoutVars>
          <dgm:chMax val="0"/>
          <dgm:chPref val="0"/>
          <dgm:bulletEnabled val="1"/>
        </dgm:presLayoutVars>
      </dgm:prSet>
      <dgm:spPr/>
    </dgm:pt>
    <dgm:pt modelId="{6A884598-91B0-4D7A-8CB0-E988C4D1C1DB}" type="pres">
      <dgm:prSet presAssocID="{F30DF138-D5F3-4BFB-BED4-C7D6700170CE}" presName="desTx" presStyleLbl="alignAccFollowNode1" presStyleIdx="0" presStyleCnt="1">
        <dgm:presLayoutVars>
          <dgm:bulletEnabled val="1"/>
        </dgm:presLayoutVars>
      </dgm:prSet>
      <dgm:spPr/>
    </dgm:pt>
  </dgm:ptLst>
  <dgm:cxnLst>
    <dgm:cxn modelId="{48364115-D30D-4161-98C0-2D234440F110}" srcId="{7461A3E9-93D7-498B-ABFE-AFBC2D9841E3}" destId="{F30DF138-D5F3-4BFB-BED4-C7D6700170CE}" srcOrd="0" destOrd="0" parTransId="{E6A0E1AA-B90A-4F0B-8067-886BCC8E5571}" sibTransId="{3CED0D70-AA74-4E3C-B3C5-E2F3ABC44AB9}"/>
    <dgm:cxn modelId="{A0FA3924-591B-4F6A-BA5E-126B579C6E41}" type="presOf" srcId="{5A59BED0-1205-4EC5-B8ED-5537776F999B}" destId="{6A884598-91B0-4D7A-8CB0-E988C4D1C1DB}" srcOrd="0" destOrd="1" presId="urn:microsoft.com/office/officeart/2005/8/layout/hList1"/>
    <dgm:cxn modelId="{F3F91E26-D322-4365-8450-214C26F9E2CA}" srcId="{F30DF138-D5F3-4BFB-BED4-C7D6700170CE}" destId="{06DBEC71-2A32-4303-85D5-4028F16DD1D6}" srcOrd="2" destOrd="0" parTransId="{29860C35-3EF7-4E15-BF13-CEB92267F7A8}" sibTransId="{D138C24E-7499-48A4-B4BD-B369F5BCEE4D}"/>
    <dgm:cxn modelId="{29274A5E-E98F-4AE3-A365-889D1C5ADA5D}" type="presOf" srcId="{6F844A85-DC01-49C6-8E86-4047D0FFB5B6}" destId="{6A884598-91B0-4D7A-8CB0-E988C4D1C1DB}" srcOrd="0" destOrd="3" presId="urn:microsoft.com/office/officeart/2005/8/layout/hList1"/>
    <dgm:cxn modelId="{6DCA2DA9-3B10-4AE9-83C7-0F4C7F24D395}" srcId="{F30DF138-D5F3-4BFB-BED4-C7D6700170CE}" destId="{5A59BED0-1205-4EC5-B8ED-5537776F999B}" srcOrd="1" destOrd="0" parTransId="{E908B60F-D1ED-4B69-BF4F-C41230210F98}" sibTransId="{2301939A-860C-429E-AAAF-B7805040CDC5}"/>
    <dgm:cxn modelId="{49315DAE-8DA0-48C1-B735-F531812630A3}" type="presOf" srcId="{7461A3E9-93D7-498B-ABFE-AFBC2D9841E3}" destId="{181B859B-4C98-49C3-BCBB-C0FFFF5212C7}" srcOrd="0" destOrd="0" presId="urn:microsoft.com/office/officeart/2005/8/layout/hList1"/>
    <dgm:cxn modelId="{9F8D20BE-98DB-4309-917D-A18E02E5F4F9}" type="presOf" srcId="{7CCCA819-07D8-40F8-8F62-61027E3D9FE3}" destId="{6A884598-91B0-4D7A-8CB0-E988C4D1C1DB}" srcOrd="0" destOrd="4" presId="urn:microsoft.com/office/officeart/2005/8/layout/hList1"/>
    <dgm:cxn modelId="{E0785EC6-2963-49F3-B838-B68A90263674}" srcId="{F30DF138-D5F3-4BFB-BED4-C7D6700170CE}" destId="{6F844A85-DC01-49C6-8E86-4047D0FFB5B6}" srcOrd="3" destOrd="0" parTransId="{BF26F8D8-62AD-4567-8588-23A866868AF8}" sibTransId="{ED55FF3B-7738-46A6-8C21-A6D722A8F301}"/>
    <dgm:cxn modelId="{3FAA50E5-9D47-46F0-ABBB-BFD07B1DA6C4}" srcId="{F30DF138-D5F3-4BFB-BED4-C7D6700170CE}" destId="{1D0991A5-8214-47C1-8CE7-691A65056F43}" srcOrd="0" destOrd="0" parTransId="{2BCFECF3-F027-445A-9F86-A53367555F4A}" sibTransId="{DF0DEFFF-A0CD-48AC-A91E-39120ABC4EB6}"/>
    <dgm:cxn modelId="{6C0A8CE8-919C-4A07-A64E-1056E9EC570C}" srcId="{F30DF138-D5F3-4BFB-BED4-C7D6700170CE}" destId="{7CCCA819-07D8-40F8-8F62-61027E3D9FE3}" srcOrd="4" destOrd="0" parTransId="{AF29691B-E86A-4EC6-A952-AE987ACFE2D5}" sibTransId="{41C4D96F-F433-4C39-88D6-B2A97B0A79C0}"/>
    <dgm:cxn modelId="{BF65B8EA-B2C3-4C98-B71B-6C4D255DCADC}" type="presOf" srcId="{1D0991A5-8214-47C1-8CE7-691A65056F43}" destId="{6A884598-91B0-4D7A-8CB0-E988C4D1C1DB}" srcOrd="0" destOrd="0" presId="urn:microsoft.com/office/officeart/2005/8/layout/hList1"/>
    <dgm:cxn modelId="{1227D8EC-A00A-4497-942D-29C8074D41DA}" type="presOf" srcId="{F30DF138-D5F3-4BFB-BED4-C7D6700170CE}" destId="{60506EF0-E053-4ED7-8B4D-279B4CC4872F}" srcOrd="0" destOrd="0" presId="urn:microsoft.com/office/officeart/2005/8/layout/hList1"/>
    <dgm:cxn modelId="{AB9845FE-FA79-400E-995D-EA87EC8A361F}" type="presOf" srcId="{06DBEC71-2A32-4303-85D5-4028F16DD1D6}" destId="{6A884598-91B0-4D7A-8CB0-E988C4D1C1DB}" srcOrd="0" destOrd="2" presId="urn:microsoft.com/office/officeart/2005/8/layout/hList1"/>
    <dgm:cxn modelId="{3D5EFD00-AF70-4A95-9C7B-4A78F7CE750C}" type="presParOf" srcId="{181B859B-4C98-49C3-BCBB-C0FFFF5212C7}" destId="{9E61BD56-F276-4414-9D67-3357066BE94D}" srcOrd="0" destOrd="0" presId="urn:microsoft.com/office/officeart/2005/8/layout/hList1"/>
    <dgm:cxn modelId="{DEF7786B-B4E6-430D-94AF-12BCE4CC3425}" type="presParOf" srcId="{9E61BD56-F276-4414-9D67-3357066BE94D}" destId="{60506EF0-E053-4ED7-8B4D-279B4CC4872F}" srcOrd="0" destOrd="0" presId="urn:microsoft.com/office/officeart/2005/8/layout/hList1"/>
    <dgm:cxn modelId="{3182285C-E9E2-4816-99B2-1E1E16272324}" type="presParOf" srcId="{9E61BD56-F276-4414-9D67-3357066BE94D}" destId="{6A884598-91B0-4D7A-8CB0-E988C4D1C1DB}"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61A3E9-93D7-498B-ABFE-AFBC2D9841E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181B859B-4C98-49C3-BCBB-C0FFFF5212C7}" type="pres">
      <dgm:prSet presAssocID="{7461A3E9-93D7-498B-ABFE-AFBC2D9841E3}" presName="Name0" presStyleCnt="0">
        <dgm:presLayoutVars>
          <dgm:dir/>
          <dgm:animLvl val="lvl"/>
          <dgm:resizeHandles val="exact"/>
        </dgm:presLayoutVars>
      </dgm:prSet>
      <dgm:spPr/>
    </dgm:pt>
  </dgm:ptLst>
  <dgm:cxnLst>
    <dgm:cxn modelId="{49315DAE-8DA0-48C1-B735-F531812630A3}" type="presOf" srcId="{7461A3E9-93D7-498B-ABFE-AFBC2D9841E3}" destId="{181B859B-4C98-49C3-BCBB-C0FFFF5212C7}" srcOrd="0"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61A3E9-93D7-498B-ABFE-AFBC2D9841E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F30DF138-D5F3-4BFB-BED4-C7D6700170CE}">
      <dgm:prSet phldrT="[Text]" phldr="0"/>
      <dgm:spPr/>
      <dgm:t>
        <a:bodyPr/>
        <a:lstStyle/>
        <a:p>
          <a:pPr rtl="0"/>
          <a:r>
            <a:rPr lang="en-US">
              <a:latin typeface="Sitka Subheading"/>
            </a:rPr>
            <a:t> Normalization</a:t>
          </a:r>
          <a:endParaRPr lang="en-US"/>
        </a:p>
      </dgm:t>
    </dgm:pt>
    <dgm:pt modelId="{E6A0E1AA-B90A-4F0B-8067-886BCC8E5571}" type="parTrans" cxnId="{48364115-D30D-4161-98C0-2D234440F110}">
      <dgm:prSet/>
      <dgm:spPr/>
      <dgm:t>
        <a:bodyPr/>
        <a:lstStyle/>
        <a:p>
          <a:endParaRPr lang="en-US"/>
        </a:p>
      </dgm:t>
    </dgm:pt>
    <dgm:pt modelId="{3CED0D70-AA74-4E3C-B3C5-E2F3ABC44AB9}" type="sibTrans" cxnId="{48364115-D30D-4161-98C0-2D234440F110}">
      <dgm:prSet/>
      <dgm:spPr/>
      <dgm:t>
        <a:bodyPr/>
        <a:lstStyle/>
        <a:p>
          <a:endParaRPr lang="en-US"/>
        </a:p>
      </dgm:t>
    </dgm:pt>
    <dgm:pt modelId="{1D0991A5-8214-47C1-8CE7-691A65056F43}">
      <dgm:prSet phldrT="[Text]" phldr="0"/>
      <dgm:spPr/>
      <dgm:t>
        <a:bodyPr/>
        <a:lstStyle/>
        <a:p>
          <a:pPr rtl="0"/>
          <a:r>
            <a:rPr lang="en-US">
              <a:latin typeface="Sitka Subheading"/>
            </a:rPr>
            <a:t>Normalized entity-relationship model is selected as it’s easy to implement.</a:t>
          </a:r>
          <a:endParaRPr lang="en-US"/>
        </a:p>
      </dgm:t>
    </dgm:pt>
    <dgm:pt modelId="{2BCFECF3-F027-445A-9F86-A53367555F4A}" type="parTrans" cxnId="{3FAA50E5-9D47-46F0-ABBB-BFD07B1DA6C4}">
      <dgm:prSet/>
      <dgm:spPr/>
      <dgm:t>
        <a:bodyPr/>
        <a:lstStyle/>
        <a:p>
          <a:endParaRPr lang="en-US"/>
        </a:p>
      </dgm:t>
    </dgm:pt>
    <dgm:pt modelId="{DF0DEFFF-A0CD-48AC-A91E-39120ABC4EB6}" type="sibTrans" cxnId="{3FAA50E5-9D47-46F0-ABBB-BFD07B1DA6C4}">
      <dgm:prSet/>
      <dgm:spPr/>
      <dgm:t>
        <a:bodyPr/>
        <a:lstStyle/>
        <a:p>
          <a:endParaRPr lang="en-US"/>
        </a:p>
      </dgm:t>
    </dgm:pt>
    <dgm:pt modelId="{5A59BED0-1205-4EC5-B8ED-5537776F999B}">
      <dgm:prSet phldrT="[Text]" phldr="0"/>
      <dgm:spPr/>
      <dgm:t>
        <a:bodyPr/>
        <a:lstStyle/>
        <a:p>
          <a:pPr rtl="0"/>
          <a:r>
            <a:rPr lang="en-US">
              <a:latin typeface="Sitka Subheading"/>
            </a:rPr>
            <a:t>Normalization to 3NF+ to create 10 tables</a:t>
          </a:r>
          <a:endParaRPr lang="en-US"/>
        </a:p>
      </dgm:t>
    </dgm:pt>
    <dgm:pt modelId="{E908B60F-D1ED-4B69-BF4F-C41230210F98}" type="parTrans" cxnId="{6DCA2DA9-3B10-4AE9-83C7-0F4C7F24D395}">
      <dgm:prSet/>
      <dgm:spPr/>
      <dgm:t>
        <a:bodyPr/>
        <a:lstStyle/>
        <a:p>
          <a:endParaRPr lang="en-US"/>
        </a:p>
      </dgm:t>
    </dgm:pt>
    <dgm:pt modelId="{2301939A-860C-429E-AAAF-B7805040CDC5}" type="sibTrans" cxnId="{6DCA2DA9-3B10-4AE9-83C7-0F4C7F24D395}">
      <dgm:prSet/>
      <dgm:spPr/>
      <dgm:t>
        <a:bodyPr/>
        <a:lstStyle/>
        <a:p>
          <a:endParaRPr lang="en-US"/>
        </a:p>
      </dgm:t>
    </dgm:pt>
    <dgm:pt modelId="{6F844A85-DC01-49C6-8E86-4047D0FFB5B6}">
      <dgm:prSet phldrT="[Text]" phldr="0"/>
      <dgm:spPr/>
      <dgm:t>
        <a:bodyPr/>
        <a:lstStyle/>
        <a:p>
          <a:r>
            <a:rPr lang="en-US">
              <a:latin typeface="Sitka Subheading"/>
            </a:rPr>
            <a:t>10 tables are listing, </a:t>
          </a:r>
          <a:r>
            <a:rPr lang="en-US" err="1">
              <a:latin typeface="Sitka Subheading"/>
            </a:rPr>
            <a:t>listing_amenity</a:t>
          </a:r>
          <a:r>
            <a:rPr lang="en-US">
              <a:latin typeface="Sitka Subheading"/>
            </a:rPr>
            <a:t>, amenity, property, room, review, </a:t>
          </a:r>
          <a:r>
            <a:rPr lang="en-US" err="1">
              <a:latin typeface="Sitka Subheading"/>
            </a:rPr>
            <a:t>review_date</a:t>
          </a:r>
          <a:r>
            <a:rPr lang="en-US">
              <a:latin typeface="Sitka Subheading"/>
            </a:rPr>
            <a:t>, </a:t>
          </a:r>
          <a:r>
            <a:rPr lang="en-US" err="1">
              <a:latin typeface="Sitka Subheading"/>
            </a:rPr>
            <a:t>neighbourhood</a:t>
          </a:r>
          <a:r>
            <a:rPr lang="en-US">
              <a:latin typeface="Sitka Subheading"/>
            </a:rPr>
            <a:t>, city and host</a:t>
          </a:r>
          <a:endParaRPr lang="en-US"/>
        </a:p>
      </dgm:t>
    </dgm:pt>
    <dgm:pt modelId="{BF26F8D8-62AD-4567-8588-23A866868AF8}" type="parTrans" cxnId="{E0785EC6-2963-49F3-B838-B68A90263674}">
      <dgm:prSet/>
      <dgm:spPr/>
      <dgm:t>
        <a:bodyPr/>
        <a:lstStyle/>
        <a:p>
          <a:endParaRPr lang="en-US"/>
        </a:p>
      </dgm:t>
    </dgm:pt>
    <dgm:pt modelId="{ED55FF3B-7738-46A6-8C21-A6D722A8F301}" type="sibTrans" cxnId="{E0785EC6-2963-49F3-B838-B68A90263674}">
      <dgm:prSet/>
      <dgm:spPr/>
      <dgm:t>
        <a:bodyPr/>
        <a:lstStyle/>
        <a:p>
          <a:endParaRPr lang="en-US"/>
        </a:p>
      </dgm:t>
    </dgm:pt>
    <dgm:pt modelId="{181B859B-4C98-49C3-BCBB-C0FFFF5212C7}" type="pres">
      <dgm:prSet presAssocID="{7461A3E9-93D7-498B-ABFE-AFBC2D9841E3}" presName="Name0" presStyleCnt="0">
        <dgm:presLayoutVars>
          <dgm:dir/>
          <dgm:animLvl val="lvl"/>
          <dgm:resizeHandles val="exact"/>
        </dgm:presLayoutVars>
      </dgm:prSet>
      <dgm:spPr/>
    </dgm:pt>
    <dgm:pt modelId="{9E61BD56-F276-4414-9D67-3357066BE94D}" type="pres">
      <dgm:prSet presAssocID="{F30DF138-D5F3-4BFB-BED4-C7D6700170CE}" presName="composite" presStyleCnt="0"/>
      <dgm:spPr/>
    </dgm:pt>
    <dgm:pt modelId="{60506EF0-E053-4ED7-8B4D-279B4CC4872F}" type="pres">
      <dgm:prSet presAssocID="{F30DF138-D5F3-4BFB-BED4-C7D6700170CE}" presName="parTx" presStyleLbl="alignNode1" presStyleIdx="0" presStyleCnt="1">
        <dgm:presLayoutVars>
          <dgm:chMax val="0"/>
          <dgm:chPref val="0"/>
          <dgm:bulletEnabled val="1"/>
        </dgm:presLayoutVars>
      </dgm:prSet>
      <dgm:spPr/>
    </dgm:pt>
    <dgm:pt modelId="{6A884598-91B0-4D7A-8CB0-E988C4D1C1DB}" type="pres">
      <dgm:prSet presAssocID="{F30DF138-D5F3-4BFB-BED4-C7D6700170CE}" presName="desTx" presStyleLbl="alignAccFollowNode1" presStyleIdx="0" presStyleCnt="1">
        <dgm:presLayoutVars>
          <dgm:bulletEnabled val="1"/>
        </dgm:presLayoutVars>
      </dgm:prSet>
      <dgm:spPr/>
    </dgm:pt>
  </dgm:ptLst>
  <dgm:cxnLst>
    <dgm:cxn modelId="{48364115-D30D-4161-98C0-2D234440F110}" srcId="{7461A3E9-93D7-498B-ABFE-AFBC2D9841E3}" destId="{F30DF138-D5F3-4BFB-BED4-C7D6700170CE}" srcOrd="0" destOrd="0" parTransId="{E6A0E1AA-B90A-4F0B-8067-886BCC8E5571}" sibTransId="{3CED0D70-AA74-4E3C-B3C5-E2F3ABC44AB9}"/>
    <dgm:cxn modelId="{A0FA3924-591B-4F6A-BA5E-126B579C6E41}" type="presOf" srcId="{5A59BED0-1205-4EC5-B8ED-5537776F999B}" destId="{6A884598-91B0-4D7A-8CB0-E988C4D1C1DB}" srcOrd="0" destOrd="1" presId="urn:microsoft.com/office/officeart/2005/8/layout/hList1"/>
    <dgm:cxn modelId="{29274A5E-E98F-4AE3-A365-889D1C5ADA5D}" type="presOf" srcId="{6F844A85-DC01-49C6-8E86-4047D0FFB5B6}" destId="{6A884598-91B0-4D7A-8CB0-E988C4D1C1DB}" srcOrd="0" destOrd="2" presId="urn:microsoft.com/office/officeart/2005/8/layout/hList1"/>
    <dgm:cxn modelId="{6DCA2DA9-3B10-4AE9-83C7-0F4C7F24D395}" srcId="{F30DF138-D5F3-4BFB-BED4-C7D6700170CE}" destId="{5A59BED0-1205-4EC5-B8ED-5537776F999B}" srcOrd="1" destOrd="0" parTransId="{E908B60F-D1ED-4B69-BF4F-C41230210F98}" sibTransId="{2301939A-860C-429E-AAAF-B7805040CDC5}"/>
    <dgm:cxn modelId="{49315DAE-8DA0-48C1-B735-F531812630A3}" type="presOf" srcId="{7461A3E9-93D7-498B-ABFE-AFBC2D9841E3}" destId="{181B859B-4C98-49C3-BCBB-C0FFFF5212C7}" srcOrd="0" destOrd="0" presId="urn:microsoft.com/office/officeart/2005/8/layout/hList1"/>
    <dgm:cxn modelId="{E0785EC6-2963-49F3-B838-B68A90263674}" srcId="{F30DF138-D5F3-4BFB-BED4-C7D6700170CE}" destId="{6F844A85-DC01-49C6-8E86-4047D0FFB5B6}" srcOrd="2" destOrd="0" parTransId="{BF26F8D8-62AD-4567-8588-23A866868AF8}" sibTransId="{ED55FF3B-7738-46A6-8C21-A6D722A8F301}"/>
    <dgm:cxn modelId="{3FAA50E5-9D47-46F0-ABBB-BFD07B1DA6C4}" srcId="{F30DF138-D5F3-4BFB-BED4-C7D6700170CE}" destId="{1D0991A5-8214-47C1-8CE7-691A65056F43}" srcOrd="0" destOrd="0" parTransId="{2BCFECF3-F027-445A-9F86-A53367555F4A}" sibTransId="{DF0DEFFF-A0CD-48AC-A91E-39120ABC4EB6}"/>
    <dgm:cxn modelId="{BF65B8EA-B2C3-4C98-B71B-6C4D255DCADC}" type="presOf" srcId="{1D0991A5-8214-47C1-8CE7-691A65056F43}" destId="{6A884598-91B0-4D7A-8CB0-E988C4D1C1DB}" srcOrd="0" destOrd="0" presId="urn:microsoft.com/office/officeart/2005/8/layout/hList1"/>
    <dgm:cxn modelId="{1227D8EC-A00A-4497-942D-29C8074D41DA}" type="presOf" srcId="{F30DF138-D5F3-4BFB-BED4-C7D6700170CE}" destId="{60506EF0-E053-4ED7-8B4D-279B4CC4872F}" srcOrd="0" destOrd="0" presId="urn:microsoft.com/office/officeart/2005/8/layout/hList1"/>
    <dgm:cxn modelId="{3D5EFD00-AF70-4A95-9C7B-4A78F7CE750C}" type="presParOf" srcId="{181B859B-4C98-49C3-BCBB-C0FFFF5212C7}" destId="{9E61BD56-F276-4414-9D67-3357066BE94D}" srcOrd="0" destOrd="0" presId="urn:microsoft.com/office/officeart/2005/8/layout/hList1"/>
    <dgm:cxn modelId="{DEF7786B-B4E6-430D-94AF-12BCE4CC3425}" type="presParOf" srcId="{9E61BD56-F276-4414-9D67-3357066BE94D}" destId="{60506EF0-E053-4ED7-8B4D-279B4CC4872F}" srcOrd="0" destOrd="0" presId="urn:microsoft.com/office/officeart/2005/8/layout/hList1"/>
    <dgm:cxn modelId="{3182285C-E9E2-4816-99B2-1E1E16272324}" type="presParOf" srcId="{9E61BD56-F276-4414-9D67-3357066BE94D}" destId="{6A884598-91B0-4D7A-8CB0-E988C4D1C1D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69E9FE-4232-4FBD-9124-0F81BD058A1D}" type="doc">
      <dgm:prSet loTypeId="urn:microsoft.com/office/officeart/2016/7/layout/LinearBlockProcessNumbered" loCatId="process" qsTypeId="urn:microsoft.com/office/officeart/2005/8/quickstyle/simple5" qsCatId="simple" csTypeId="urn:microsoft.com/office/officeart/2005/8/colors/colorful2" csCatId="colorful"/>
      <dgm:spPr/>
      <dgm:t>
        <a:bodyPr/>
        <a:lstStyle/>
        <a:p>
          <a:endParaRPr lang="en-US"/>
        </a:p>
      </dgm:t>
    </dgm:pt>
    <dgm:pt modelId="{E6870AF6-D80D-4897-A4F3-9981D6B0E32F}">
      <dgm:prSet/>
      <dgm:spPr/>
      <dgm:t>
        <a:bodyPr/>
        <a:lstStyle/>
        <a:p>
          <a:r>
            <a:rPr lang="en-US">
              <a:latin typeface="Sitka Subheading"/>
            </a:rPr>
            <a:t>Understanding</a:t>
          </a:r>
          <a:r>
            <a:rPr lang="en-US"/>
            <a:t> the Market in Chicago Area</a:t>
          </a:r>
        </a:p>
      </dgm:t>
    </dgm:pt>
    <dgm:pt modelId="{128169D7-AC2D-4617-A34B-AC5A6BB2C2EF}" type="parTrans" cxnId="{13A13EF1-5562-41DD-8574-7C47CDEB1960}">
      <dgm:prSet/>
      <dgm:spPr/>
      <dgm:t>
        <a:bodyPr/>
        <a:lstStyle/>
        <a:p>
          <a:endParaRPr lang="en-US"/>
        </a:p>
      </dgm:t>
    </dgm:pt>
    <dgm:pt modelId="{4E00871C-C6E7-403F-B288-F5E6C37767F1}" type="sibTrans" cxnId="{13A13EF1-5562-41DD-8574-7C47CDEB1960}">
      <dgm:prSet phldrT="01"/>
      <dgm:spPr/>
      <dgm:t>
        <a:bodyPr/>
        <a:lstStyle/>
        <a:p>
          <a:r>
            <a:rPr lang="en-US"/>
            <a:t>01</a:t>
          </a:r>
        </a:p>
      </dgm:t>
    </dgm:pt>
    <dgm:pt modelId="{F831B56F-3D5E-4F7B-AA2A-5BF7B96E1DBF}">
      <dgm:prSet/>
      <dgm:spPr/>
      <dgm:t>
        <a:bodyPr/>
        <a:lstStyle/>
        <a:p>
          <a:r>
            <a:rPr lang="en-US">
              <a:latin typeface="Sitka Subheading"/>
            </a:rPr>
            <a:t>Understanding</a:t>
          </a:r>
          <a:r>
            <a:rPr lang="en-US"/>
            <a:t> Guests Preferences</a:t>
          </a:r>
        </a:p>
      </dgm:t>
    </dgm:pt>
    <dgm:pt modelId="{B940B53E-F450-49C6-A699-2C9EAF42E61B}" type="parTrans" cxnId="{C4AA8AC3-833E-4949-ADF0-52444EACFB57}">
      <dgm:prSet/>
      <dgm:spPr/>
      <dgm:t>
        <a:bodyPr/>
        <a:lstStyle/>
        <a:p>
          <a:endParaRPr lang="en-US"/>
        </a:p>
      </dgm:t>
    </dgm:pt>
    <dgm:pt modelId="{62653EF8-A2BE-4E38-8AEB-7A4A76BDCAF1}" type="sibTrans" cxnId="{C4AA8AC3-833E-4949-ADF0-52444EACFB57}">
      <dgm:prSet phldrT="02"/>
      <dgm:spPr/>
      <dgm:t>
        <a:bodyPr/>
        <a:lstStyle/>
        <a:p>
          <a:r>
            <a:rPr lang="en-US"/>
            <a:t>02</a:t>
          </a:r>
        </a:p>
      </dgm:t>
    </dgm:pt>
    <dgm:pt modelId="{AFA89ADA-3E38-4D1A-AF8B-070E74594A5B}" type="pres">
      <dgm:prSet presAssocID="{0C69E9FE-4232-4FBD-9124-0F81BD058A1D}" presName="Name0" presStyleCnt="0">
        <dgm:presLayoutVars>
          <dgm:animLvl val="lvl"/>
          <dgm:resizeHandles val="exact"/>
        </dgm:presLayoutVars>
      </dgm:prSet>
      <dgm:spPr/>
    </dgm:pt>
    <dgm:pt modelId="{96559347-5CEF-4319-864B-98BE3190C6A1}" type="pres">
      <dgm:prSet presAssocID="{E6870AF6-D80D-4897-A4F3-9981D6B0E32F}" presName="compositeNode" presStyleCnt="0">
        <dgm:presLayoutVars>
          <dgm:bulletEnabled val="1"/>
        </dgm:presLayoutVars>
      </dgm:prSet>
      <dgm:spPr/>
    </dgm:pt>
    <dgm:pt modelId="{49D4730C-ABF0-42D8-805C-DB3AF6FDF229}" type="pres">
      <dgm:prSet presAssocID="{E6870AF6-D80D-4897-A4F3-9981D6B0E32F}" presName="bgRect" presStyleLbl="alignNode1" presStyleIdx="0" presStyleCnt="2"/>
      <dgm:spPr/>
    </dgm:pt>
    <dgm:pt modelId="{1007A2E2-811F-470D-9390-08554395E381}" type="pres">
      <dgm:prSet presAssocID="{4E00871C-C6E7-403F-B288-F5E6C37767F1}" presName="sibTransNodeRect" presStyleLbl="alignNode1" presStyleIdx="0" presStyleCnt="2">
        <dgm:presLayoutVars>
          <dgm:chMax val="0"/>
          <dgm:bulletEnabled val="1"/>
        </dgm:presLayoutVars>
      </dgm:prSet>
      <dgm:spPr/>
    </dgm:pt>
    <dgm:pt modelId="{28CCC6F9-03D2-4050-824E-57F7D5F774E1}" type="pres">
      <dgm:prSet presAssocID="{E6870AF6-D80D-4897-A4F3-9981D6B0E32F}" presName="nodeRect" presStyleLbl="alignNode1" presStyleIdx="0" presStyleCnt="2">
        <dgm:presLayoutVars>
          <dgm:bulletEnabled val="1"/>
        </dgm:presLayoutVars>
      </dgm:prSet>
      <dgm:spPr/>
    </dgm:pt>
    <dgm:pt modelId="{78243464-C42A-42A8-8D18-B8600B5BAD4A}" type="pres">
      <dgm:prSet presAssocID="{4E00871C-C6E7-403F-B288-F5E6C37767F1}" presName="sibTrans" presStyleCnt="0"/>
      <dgm:spPr/>
    </dgm:pt>
    <dgm:pt modelId="{A7449011-AE77-49C5-B034-D0FFFBBE30BA}" type="pres">
      <dgm:prSet presAssocID="{F831B56F-3D5E-4F7B-AA2A-5BF7B96E1DBF}" presName="compositeNode" presStyleCnt="0">
        <dgm:presLayoutVars>
          <dgm:bulletEnabled val="1"/>
        </dgm:presLayoutVars>
      </dgm:prSet>
      <dgm:spPr/>
    </dgm:pt>
    <dgm:pt modelId="{D01ECDA8-357F-42D2-B33D-1C41A23A3C4B}" type="pres">
      <dgm:prSet presAssocID="{F831B56F-3D5E-4F7B-AA2A-5BF7B96E1DBF}" presName="bgRect" presStyleLbl="alignNode1" presStyleIdx="1" presStyleCnt="2"/>
      <dgm:spPr/>
    </dgm:pt>
    <dgm:pt modelId="{AA767124-9D9B-4D9F-BCE2-C2CAC6D043CA}" type="pres">
      <dgm:prSet presAssocID="{62653EF8-A2BE-4E38-8AEB-7A4A76BDCAF1}" presName="sibTransNodeRect" presStyleLbl="alignNode1" presStyleIdx="1" presStyleCnt="2">
        <dgm:presLayoutVars>
          <dgm:chMax val="0"/>
          <dgm:bulletEnabled val="1"/>
        </dgm:presLayoutVars>
      </dgm:prSet>
      <dgm:spPr/>
    </dgm:pt>
    <dgm:pt modelId="{BDE61ECA-9CD4-47B9-AFA6-C517FB77DB51}" type="pres">
      <dgm:prSet presAssocID="{F831B56F-3D5E-4F7B-AA2A-5BF7B96E1DBF}" presName="nodeRect" presStyleLbl="alignNode1" presStyleIdx="1" presStyleCnt="2">
        <dgm:presLayoutVars>
          <dgm:bulletEnabled val="1"/>
        </dgm:presLayoutVars>
      </dgm:prSet>
      <dgm:spPr/>
    </dgm:pt>
  </dgm:ptLst>
  <dgm:cxnLst>
    <dgm:cxn modelId="{37C67312-1BBD-41CA-9120-7A8810B26FFB}" type="presOf" srcId="{F831B56F-3D5E-4F7B-AA2A-5BF7B96E1DBF}" destId="{BDE61ECA-9CD4-47B9-AFA6-C517FB77DB51}" srcOrd="1" destOrd="0" presId="urn:microsoft.com/office/officeart/2016/7/layout/LinearBlockProcessNumbered"/>
    <dgm:cxn modelId="{46289848-5A57-4A01-B61A-54165BEE2DE0}" type="presOf" srcId="{E6870AF6-D80D-4897-A4F3-9981D6B0E32F}" destId="{28CCC6F9-03D2-4050-824E-57F7D5F774E1}" srcOrd="1" destOrd="0" presId="urn:microsoft.com/office/officeart/2016/7/layout/LinearBlockProcessNumbered"/>
    <dgm:cxn modelId="{0FD2DB78-A6E2-4088-A276-BA72CFF8D58F}" type="presOf" srcId="{F831B56F-3D5E-4F7B-AA2A-5BF7B96E1DBF}" destId="{D01ECDA8-357F-42D2-B33D-1C41A23A3C4B}" srcOrd="0" destOrd="0" presId="urn:microsoft.com/office/officeart/2016/7/layout/LinearBlockProcessNumbered"/>
    <dgm:cxn modelId="{AAD43B89-5055-417E-B2F0-326B64D1E39F}" type="presOf" srcId="{4E00871C-C6E7-403F-B288-F5E6C37767F1}" destId="{1007A2E2-811F-470D-9390-08554395E381}" srcOrd="0" destOrd="0" presId="urn:microsoft.com/office/officeart/2016/7/layout/LinearBlockProcessNumbered"/>
    <dgm:cxn modelId="{01F32AAA-5BC6-46A0-8894-2DE51F73B9BB}" type="presOf" srcId="{62653EF8-A2BE-4E38-8AEB-7A4A76BDCAF1}" destId="{AA767124-9D9B-4D9F-BCE2-C2CAC6D043CA}" srcOrd="0" destOrd="0" presId="urn:microsoft.com/office/officeart/2016/7/layout/LinearBlockProcessNumbered"/>
    <dgm:cxn modelId="{3CADDBB0-2E2B-469B-AFE0-6C2F2B007FD3}" type="presOf" srcId="{0C69E9FE-4232-4FBD-9124-0F81BD058A1D}" destId="{AFA89ADA-3E38-4D1A-AF8B-070E74594A5B}" srcOrd="0" destOrd="0" presId="urn:microsoft.com/office/officeart/2016/7/layout/LinearBlockProcessNumbered"/>
    <dgm:cxn modelId="{6F282ABF-80A2-431F-BC37-81E4A916D80F}" type="presOf" srcId="{E6870AF6-D80D-4897-A4F3-9981D6B0E32F}" destId="{49D4730C-ABF0-42D8-805C-DB3AF6FDF229}" srcOrd="0" destOrd="0" presId="urn:microsoft.com/office/officeart/2016/7/layout/LinearBlockProcessNumbered"/>
    <dgm:cxn modelId="{C4AA8AC3-833E-4949-ADF0-52444EACFB57}" srcId="{0C69E9FE-4232-4FBD-9124-0F81BD058A1D}" destId="{F831B56F-3D5E-4F7B-AA2A-5BF7B96E1DBF}" srcOrd="1" destOrd="0" parTransId="{B940B53E-F450-49C6-A699-2C9EAF42E61B}" sibTransId="{62653EF8-A2BE-4E38-8AEB-7A4A76BDCAF1}"/>
    <dgm:cxn modelId="{13A13EF1-5562-41DD-8574-7C47CDEB1960}" srcId="{0C69E9FE-4232-4FBD-9124-0F81BD058A1D}" destId="{E6870AF6-D80D-4897-A4F3-9981D6B0E32F}" srcOrd="0" destOrd="0" parTransId="{128169D7-AC2D-4617-A34B-AC5A6BB2C2EF}" sibTransId="{4E00871C-C6E7-403F-B288-F5E6C37767F1}"/>
    <dgm:cxn modelId="{59D7040C-EDFF-4045-9443-452FD4C850A5}" type="presParOf" srcId="{AFA89ADA-3E38-4D1A-AF8B-070E74594A5B}" destId="{96559347-5CEF-4319-864B-98BE3190C6A1}" srcOrd="0" destOrd="0" presId="urn:microsoft.com/office/officeart/2016/7/layout/LinearBlockProcessNumbered"/>
    <dgm:cxn modelId="{43B2CFFD-8276-4A0E-9BB6-438634DD7A2D}" type="presParOf" srcId="{96559347-5CEF-4319-864B-98BE3190C6A1}" destId="{49D4730C-ABF0-42D8-805C-DB3AF6FDF229}" srcOrd="0" destOrd="0" presId="urn:microsoft.com/office/officeart/2016/7/layout/LinearBlockProcessNumbered"/>
    <dgm:cxn modelId="{2C67C80F-738F-487C-85D5-9021992DD8F7}" type="presParOf" srcId="{96559347-5CEF-4319-864B-98BE3190C6A1}" destId="{1007A2E2-811F-470D-9390-08554395E381}" srcOrd="1" destOrd="0" presId="urn:microsoft.com/office/officeart/2016/7/layout/LinearBlockProcessNumbered"/>
    <dgm:cxn modelId="{45513356-55DD-462E-8C0A-E1F757675ED5}" type="presParOf" srcId="{96559347-5CEF-4319-864B-98BE3190C6A1}" destId="{28CCC6F9-03D2-4050-824E-57F7D5F774E1}" srcOrd="2" destOrd="0" presId="urn:microsoft.com/office/officeart/2016/7/layout/LinearBlockProcessNumbered"/>
    <dgm:cxn modelId="{B513CAC9-9EF0-46B2-85C7-A8E94C31E10C}" type="presParOf" srcId="{AFA89ADA-3E38-4D1A-AF8B-070E74594A5B}" destId="{78243464-C42A-42A8-8D18-B8600B5BAD4A}" srcOrd="1" destOrd="0" presId="urn:microsoft.com/office/officeart/2016/7/layout/LinearBlockProcessNumbered"/>
    <dgm:cxn modelId="{C5A39E75-FD85-4337-8AC9-53AA878D5A78}" type="presParOf" srcId="{AFA89ADA-3E38-4D1A-AF8B-070E74594A5B}" destId="{A7449011-AE77-49C5-B034-D0FFFBBE30BA}" srcOrd="2" destOrd="0" presId="urn:microsoft.com/office/officeart/2016/7/layout/LinearBlockProcessNumbered"/>
    <dgm:cxn modelId="{D17B9388-7761-4D43-958A-1CBCB5D03105}" type="presParOf" srcId="{A7449011-AE77-49C5-B034-D0FFFBBE30BA}" destId="{D01ECDA8-357F-42D2-B33D-1C41A23A3C4B}" srcOrd="0" destOrd="0" presId="urn:microsoft.com/office/officeart/2016/7/layout/LinearBlockProcessNumbered"/>
    <dgm:cxn modelId="{742C63FC-BCB9-437F-AD0A-3A8F1DFD28F6}" type="presParOf" srcId="{A7449011-AE77-49C5-B034-D0FFFBBE30BA}" destId="{AA767124-9D9B-4D9F-BCE2-C2CAC6D043CA}" srcOrd="1" destOrd="0" presId="urn:microsoft.com/office/officeart/2016/7/layout/LinearBlockProcessNumbered"/>
    <dgm:cxn modelId="{2D14929E-0336-449A-9A27-11F24E44EC68}" type="presParOf" srcId="{A7449011-AE77-49C5-B034-D0FFFBBE30BA}" destId="{BDE61ECA-9CD4-47B9-AFA6-C517FB77DB51}"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A31D2-144A-4D36-B6A9-F1DB4B8B71A1}">
      <dsp:nvSpPr>
        <dsp:cNvPr id="0" name=""/>
        <dsp:cNvSpPr/>
      </dsp:nvSpPr>
      <dsp:spPr>
        <a:xfrm>
          <a:off x="0" y="1581"/>
          <a:ext cx="5334000" cy="801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DA543-7A96-49FC-A89E-00EF79A7A614}">
      <dsp:nvSpPr>
        <dsp:cNvPr id="0" name=""/>
        <dsp:cNvSpPr/>
      </dsp:nvSpPr>
      <dsp:spPr>
        <a:xfrm>
          <a:off x="242435" y="181905"/>
          <a:ext cx="440791" cy="4407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0F4DAA-3431-4E18-A3EC-96A6685CDE48}">
      <dsp:nvSpPr>
        <dsp:cNvPr id="0" name=""/>
        <dsp:cNvSpPr/>
      </dsp:nvSpPr>
      <dsp:spPr>
        <a:xfrm>
          <a:off x="925662" y="1581"/>
          <a:ext cx="4408337" cy="8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19" tIns="84819" rIns="84819" bIns="84819" numCol="1" spcCol="1270" anchor="ctr" anchorCtr="0">
          <a:noAutofit/>
        </a:bodyPr>
        <a:lstStyle/>
        <a:p>
          <a:pPr marL="0" lvl="0" indent="0" algn="l" defTabSz="933450">
            <a:lnSpc>
              <a:spcPct val="100000"/>
            </a:lnSpc>
            <a:spcBef>
              <a:spcPct val="0"/>
            </a:spcBef>
            <a:spcAft>
              <a:spcPct val="35000"/>
            </a:spcAft>
            <a:buNone/>
          </a:pPr>
          <a:r>
            <a:rPr lang="en-US" sz="2100" kern="1200">
              <a:latin typeface="Sitka Subheading"/>
            </a:rPr>
            <a:t>Introduction</a:t>
          </a:r>
          <a:endParaRPr lang="en-US" sz="2100" kern="1200"/>
        </a:p>
      </dsp:txBody>
      <dsp:txXfrm>
        <a:off x="925662" y="1581"/>
        <a:ext cx="4408337" cy="801439"/>
      </dsp:txXfrm>
    </dsp:sp>
    <dsp:sp modelId="{7A046C72-3691-40ED-A12D-FE9F368A31BC}">
      <dsp:nvSpPr>
        <dsp:cNvPr id="0" name=""/>
        <dsp:cNvSpPr/>
      </dsp:nvSpPr>
      <dsp:spPr>
        <a:xfrm>
          <a:off x="0" y="1003380"/>
          <a:ext cx="5334000" cy="801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B15A6-BC3B-489B-BDFD-692A9027E870}">
      <dsp:nvSpPr>
        <dsp:cNvPr id="0" name=""/>
        <dsp:cNvSpPr/>
      </dsp:nvSpPr>
      <dsp:spPr>
        <a:xfrm>
          <a:off x="242435" y="1183704"/>
          <a:ext cx="440791" cy="4407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56434-9FAA-4DE1-B91E-CCACE799011D}">
      <dsp:nvSpPr>
        <dsp:cNvPr id="0" name=""/>
        <dsp:cNvSpPr/>
      </dsp:nvSpPr>
      <dsp:spPr>
        <a:xfrm>
          <a:off x="925662" y="1003380"/>
          <a:ext cx="4408337" cy="8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19" tIns="84819" rIns="84819" bIns="84819" numCol="1" spcCol="1270" anchor="ctr" anchorCtr="0">
          <a:noAutofit/>
        </a:bodyPr>
        <a:lstStyle/>
        <a:p>
          <a:pPr marL="0" lvl="0" indent="0" algn="l" defTabSz="933450">
            <a:lnSpc>
              <a:spcPct val="100000"/>
            </a:lnSpc>
            <a:spcBef>
              <a:spcPct val="0"/>
            </a:spcBef>
            <a:spcAft>
              <a:spcPct val="35000"/>
            </a:spcAft>
            <a:buNone/>
          </a:pPr>
          <a:r>
            <a:rPr lang="en-US" sz="2100" kern="1200"/>
            <a:t>Data Analysis Processes</a:t>
          </a:r>
        </a:p>
      </dsp:txBody>
      <dsp:txXfrm>
        <a:off x="925662" y="1003380"/>
        <a:ext cx="4408337" cy="801439"/>
      </dsp:txXfrm>
    </dsp:sp>
    <dsp:sp modelId="{F8353F18-531B-44E0-A35F-1E9425FEE908}">
      <dsp:nvSpPr>
        <dsp:cNvPr id="0" name=""/>
        <dsp:cNvSpPr/>
      </dsp:nvSpPr>
      <dsp:spPr>
        <a:xfrm>
          <a:off x="0" y="2005180"/>
          <a:ext cx="5334000" cy="801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4BC7CF-28D9-4D6E-A5C7-B18629B89AE3}">
      <dsp:nvSpPr>
        <dsp:cNvPr id="0" name=""/>
        <dsp:cNvSpPr/>
      </dsp:nvSpPr>
      <dsp:spPr>
        <a:xfrm>
          <a:off x="242435" y="2185504"/>
          <a:ext cx="440791" cy="4407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F53EE-820D-4BC6-98FA-BA55B9F78333}">
      <dsp:nvSpPr>
        <dsp:cNvPr id="0" name=""/>
        <dsp:cNvSpPr/>
      </dsp:nvSpPr>
      <dsp:spPr>
        <a:xfrm>
          <a:off x="925662" y="2005180"/>
          <a:ext cx="4408337" cy="8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19" tIns="84819" rIns="84819" bIns="84819" numCol="1" spcCol="1270" anchor="ctr" anchorCtr="0">
          <a:noAutofit/>
        </a:bodyPr>
        <a:lstStyle/>
        <a:p>
          <a:pPr marL="0" lvl="0" indent="0" algn="l" defTabSz="933450">
            <a:lnSpc>
              <a:spcPct val="100000"/>
            </a:lnSpc>
            <a:spcBef>
              <a:spcPct val="0"/>
            </a:spcBef>
            <a:spcAft>
              <a:spcPct val="35000"/>
            </a:spcAft>
            <a:buNone/>
          </a:pPr>
          <a:r>
            <a:rPr lang="en-US" sz="2100" kern="1200"/>
            <a:t>Business Insights</a:t>
          </a:r>
        </a:p>
      </dsp:txBody>
      <dsp:txXfrm>
        <a:off x="925662" y="2005180"/>
        <a:ext cx="4408337" cy="801439"/>
      </dsp:txXfrm>
    </dsp:sp>
    <dsp:sp modelId="{DA8B25A7-10F9-4128-A70E-8DF97AADFB51}">
      <dsp:nvSpPr>
        <dsp:cNvPr id="0" name=""/>
        <dsp:cNvSpPr/>
      </dsp:nvSpPr>
      <dsp:spPr>
        <a:xfrm>
          <a:off x="0" y="3006980"/>
          <a:ext cx="5334000" cy="8014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5EBBE1-21AE-4954-A750-B25E46BD0A81}">
      <dsp:nvSpPr>
        <dsp:cNvPr id="0" name=""/>
        <dsp:cNvSpPr/>
      </dsp:nvSpPr>
      <dsp:spPr>
        <a:xfrm>
          <a:off x="242435" y="3187303"/>
          <a:ext cx="440791" cy="4407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4F9B50-0498-4B3A-9CEE-BC9E85A17B05}">
      <dsp:nvSpPr>
        <dsp:cNvPr id="0" name=""/>
        <dsp:cNvSpPr/>
      </dsp:nvSpPr>
      <dsp:spPr>
        <a:xfrm>
          <a:off x="925662" y="3006980"/>
          <a:ext cx="4408337" cy="801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19" tIns="84819" rIns="84819" bIns="84819" numCol="1" spcCol="1270" anchor="ctr" anchorCtr="0">
          <a:noAutofit/>
        </a:bodyPr>
        <a:lstStyle/>
        <a:p>
          <a:pPr marL="0" lvl="0" indent="0" algn="l" defTabSz="933450">
            <a:lnSpc>
              <a:spcPct val="100000"/>
            </a:lnSpc>
            <a:spcBef>
              <a:spcPct val="0"/>
            </a:spcBef>
            <a:spcAft>
              <a:spcPct val="35000"/>
            </a:spcAft>
            <a:buNone/>
          </a:pPr>
          <a:r>
            <a:rPr lang="en-US" sz="2100" kern="1200"/>
            <a:t>Recommendations &amp; Conclusions</a:t>
          </a:r>
        </a:p>
      </dsp:txBody>
      <dsp:txXfrm>
        <a:off x="925662" y="3006980"/>
        <a:ext cx="4408337" cy="801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0E4E70-F8C6-4EA9-82EF-7D36C5CAD75E}">
      <dsp:nvSpPr>
        <dsp:cNvPr id="0" name=""/>
        <dsp:cNvSpPr/>
      </dsp:nvSpPr>
      <dsp:spPr>
        <a:xfrm>
          <a:off x="114487" y="1680776"/>
          <a:ext cx="730282" cy="730282"/>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0B68513-BA91-4465-8974-9985E907FC5D}">
      <dsp:nvSpPr>
        <dsp:cNvPr id="0" name=""/>
        <dsp:cNvSpPr/>
      </dsp:nvSpPr>
      <dsp:spPr>
        <a:xfrm>
          <a:off x="267846" y="1834136"/>
          <a:ext cx="423563" cy="423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0B441C7-5854-422C-9DEE-B00260001105}">
      <dsp:nvSpPr>
        <dsp:cNvPr id="0" name=""/>
        <dsp:cNvSpPr/>
      </dsp:nvSpPr>
      <dsp:spPr>
        <a:xfrm>
          <a:off x="1001258" y="1680776"/>
          <a:ext cx="1721380" cy="73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latin typeface="Sitka Subheading"/>
            </a:rPr>
            <a:t>Prepare &amp; Clean Data</a:t>
          </a:r>
          <a:endParaRPr lang="en-US" sz="2200" kern="1200"/>
        </a:p>
      </dsp:txBody>
      <dsp:txXfrm>
        <a:off x="1001258" y="1680776"/>
        <a:ext cx="1721380" cy="730282"/>
      </dsp:txXfrm>
    </dsp:sp>
    <dsp:sp modelId="{8056D3FE-5EF6-4CB2-815B-09E10C2B6E2A}">
      <dsp:nvSpPr>
        <dsp:cNvPr id="0" name=""/>
        <dsp:cNvSpPr/>
      </dsp:nvSpPr>
      <dsp:spPr>
        <a:xfrm>
          <a:off x="3022576" y="1680776"/>
          <a:ext cx="730282" cy="730282"/>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76F6E8A-E754-4E94-B0E0-0F1993272619}">
      <dsp:nvSpPr>
        <dsp:cNvPr id="0" name=""/>
        <dsp:cNvSpPr/>
      </dsp:nvSpPr>
      <dsp:spPr>
        <a:xfrm>
          <a:off x="3175936" y="1834136"/>
          <a:ext cx="423563" cy="423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F3D6536-03A0-4C3E-8D41-987185D9311E}">
      <dsp:nvSpPr>
        <dsp:cNvPr id="0" name=""/>
        <dsp:cNvSpPr/>
      </dsp:nvSpPr>
      <dsp:spPr>
        <a:xfrm>
          <a:off x="3909348" y="1680776"/>
          <a:ext cx="1721380" cy="73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latin typeface="Sitka Subheading"/>
            </a:rPr>
            <a:t>Database Schema</a:t>
          </a:r>
          <a:endParaRPr lang="en-US" sz="2200" kern="1200"/>
        </a:p>
      </dsp:txBody>
      <dsp:txXfrm>
        <a:off x="3909348" y="1680776"/>
        <a:ext cx="1721380" cy="730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06EF0-E053-4ED7-8B4D-279B4CC4872F}">
      <dsp:nvSpPr>
        <dsp:cNvPr id="0" name=""/>
        <dsp:cNvSpPr/>
      </dsp:nvSpPr>
      <dsp:spPr>
        <a:xfrm>
          <a:off x="0" y="3272"/>
          <a:ext cx="8790707" cy="316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rtl="0">
            <a:lnSpc>
              <a:spcPct val="90000"/>
            </a:lnSpc>
            <a:spcBef>
              <a:spcPct val="0"/>
            </a:spcBef>
            <a:spcAft>
              <a:spcPct val="35000"/>
            </a:spcAft>
            <a:buNone/>
          </a:pPr>
          <a:r>
            <a:rPr lang="en-US" sz="1100" kern="1200">
              <a:latin typeface="Sitka Subheading"/>
            </a:rPr>
            <a:t> Raw Data Overview</a:t>
          </a:r>
          <a:endParaRPr lang="en-US" sz="1100" kern="1200"/>
        </a:p>
      </dsp:txBody>
      <dsp:txXfrm>
        <a:off x="0" y="3272"/>
        <a:ext cx="8790707" cy="316800"/>
      </dsp:txXfrm>
    </dsp:sp>
    <dsp:sp modelId="{6A884598-91B0-4D7A-8CB0-E988C4D1C1DB}">
      <dsp:nvSpPr>
        <dsp:cNvPr id="0" name=""/>
        <dsp:cNvSpPr/>
      </dsp:nvSpPr>
      <dsp:spPr>
        <a:xfrm>
          <a:off x="0" y="320072"/>
          <a:ext cx="8790707" cy="45896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a:latin typeface="Sitka Subheading"/>
            </a:rPr>
            <a:t>"Listings.csv" (6295 records) contains detail information about each listed property on the website in Chicago. It includes Properties' features, host information, occupancy history and general review from previous guests. </a:t>
          </a:r>
          <a:endParaRPr lang="en-US" sz="2500" kern="1200"/>
        </a:p>
        <a:p>
          <a:pPr marL="228600" lvl="1" indent="-228600" algn="l" defTabSz="1111250" rtl="0">
            <a:lnSpc>
              <a:spcPct val="90000"/>
            </a:lnSpc>
            <a:spcBef>
              <a:spcPct val="0"/>
            </a:spcBef>
            <a:spcAft>
              <a:spcPct val="15000"/>
            </a:spcAft>
            <a:buChar char="•"/>
          </a:pPr>
          <a:r>
            <a:rPr lang="en-US" sz="2500" kern="1200">
              <a:latin typeface="Sitka Subheading"/>
            </a:rPr>
            <a:t>"Reviews.csv" (270014 records) contains listing id and review date chronologically.</a:t>
          </a:r>
          <a:endParaRPr lang="en-US" sz="2500" kern="1200"/>
        </a:p>
        <a:p>
          <a:pPr marL="228600" lvl="1" indent="-228600" algn="l" defTabSz="1111250" rtl="0">
            <a:lnSpc>
              <a:spcPct val="90000"/>
            </a:lnSpc>
            <a:spcBef>
              <a:spcPct val="0"/>
            </a:spcBef>
            <a:spcAft>
              <a:spcPct val="15000"/>
            </a:spcAft>
            <a:buChar char="•"/>
          </a:pPr>
          <a:r>
            <a:rPr lang="en-US" sz="2500" kern="1200" dirty="0">
              <a:solidFill>
                <a:prstClr val="black">
                  <a:hueOff val="0"/>
                  <a:satOff val="0"/>
                  <a:lumOff val="0"/>
                  <a:alphaOff val="0"/>
                </a:prstClr>
              </a:solidFill>
              <a:latin typeface="Sitka Subheading"/>
              <a:ea typeface="+mn-ea"/>
              <a:cs typeface="+mn-cs"/>
            </a:rPr>
            <a:t>“</a:t>
          </a:r>
          <a:r>
            <a:rPr lang="en-US" sz="2500" kern="1200" dirty="0" err="1">
              <a:solidFill>
                <a:prstClr val="black">
                  <a:hueOff val="0"/>
                  <a:satOff val="0"/>
                  <a:lumOff val="0"/>
                  <a:alphaOff val="0"/>
                </a:prstClr>
              </a:solidFill>
              <a:latin typeface="Sitka Subheading"/>
              <a:ea typeface="+mn-ea"/>
              <a:cs typeface="+mn-cs"/>
            </a:rPr>
            <a:t>geo_export.shp</a:t>
          </a:r>
          <a:r>
            <a:rPr lang="en-US" sz="2500" kern="1200" dirty="0">
              <a:solidFill>
                <a:prstClr val="black">
                  <a:hueOff val="0"/>
                  <a:satOff val="0"/>
                  <a:lumOff val="0"/>
                  <a:alphaOff val="0"/>
                </a:prstClr>
              </a:solidFill>
              <a:latin typeface="Sitka Subheading"/>
              <a:ea typeface="+mn-ea"/>
              <a:cs typeface="+mn-cs"/>
            </a:rPr>
            <a:t>” contains geological data for Chicago neighborhood.</a:t>
          </a:r>
        </a:p>
        <a:p>
          <a:pPr marL="228600" lvl="1" indent="-228600" algn="l" defTabSz="1111250">
            <a:lnSpc>
              <a:spcPct val="90000"/>
            </a:lnSpc>
            <a:spcBef>
              <a:spcPct val="0"/>
            </a:spcBef>
            <a:spcAft>
              <a:spcPct val="15000"/>
            </a:spcAft>
            <a:buChar char="•"/>
          </a:pPr>
          <a:r>
            <a:rPr lang="en-US" sz="2500" kern="1200" dirty="0">
              <a:latin typeface="Sitka Subheading"/>
            </a:rPr>
            <a:t>Data is web scraped by individual contributor online from Airbnb website.</a:t>
          </a:r>
          <a:endParaRPr lang="en-US" sz="2500" kern="1200" dirty="0"/>
        </a:p>
        <a:p>
          <a:pPr marL="228600" lvl="1" indent="-228600" algn="l" defTabSz="1111250" rtl="0">
            <a:lnSpc>
              <a:spcPct val="90000"/>
            </a:lnSpc>
            <a:spcBef>
              <a:spcPct val="0"/>
            </a:spcBef>
            <a:spcAft>
              <a:spcPct val="15000"/>
            </a:spcAft>
            <a:buChar char="•"/>
          </a:pPr>
          <a:r>
            <a:rPr lang="en-US" sz="2500" kern="1200">
              <a:latin typeface="Sitka Subheading"/>
            </a:rPr>
            <a:t>Data reflects the snapshot on Oct. 24th, 2020.</a:t>
          </a:r>
          <a:endParaRPr lang="en-US" sz="2500" kern="1200"/>
        </a:p>
      </dsp:txBody>
      <dsp:txXfrm>
        <a:off x="0" y="320072"/>
        <a:ext cx="8790707" cy="45896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06EF0-E053-4ED7-8B4D-279B4CC4872F}">
      <dsp:nvSpPr>
        <dsp:cNvPr id="0" name=""/>
        <dsp:cNvSpPr/>
      </dsp:nvSpPr>
      <dsp:spPr>
        <a:xfrm>
          <a:off x="0" y="193622"/>
          <a:ext cx="8790707" cy="97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Sitka Subheading"/>
            </a:rPr>
            <a:t> Normalization</a:t>
          </a:r>
          <a:endParaRPr lang="en-US" sz="3400" kern="1200"/>
        </a:p>
      </dsp:txBody>
      <dsp:txXfrm>
        <a:off x="0" y="193622"/>
        <a:ext cx="8790707" cy="979200"/>
      </dsp:txXfrm>
    </dsp:sp>
    <dsp:sp modelId="{6A884598-91B0-4D7A-8CB0-E988C4D1C1DB}">
      <dsp:nvSpPr>
        <dsp:cNvPr id="0" name=""/>
        <dsp:cNvSpPr/>
      </dsp:nvSpPr>
      <dsp:spPr>
        <a:xfrm>
          <a:off x="0" y="1172822"/>
          <a:ext cx="8790707" cy="35465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rtl="0">
            <a:lnSpc>
              <a:spcPct val="90000"/>
            </a:lnSpc>
            <a:spcBef>
              <a:spcPct val="0"/>
            </a:spcBef>
            <a:spcAft>
              <a:spcPct val="15000"/>
            </a:spcAft>
            <a:buChar char="•"/>
          </a:pPr>
          <a:r>
            <a:rPr lang="en-US" sz="3400" kern="1200">
              <a:latin typeface="Sitka Subheading"/>
            </a:rPr>
            <a:t>Normalized entity-relationship model is selected as it’s easy to implement.</a:t>
          </a:r>
          <a:endParaRPr lang="en-US" sz="3400" kern="1200"/>
        </a:p>
        <a:p>
          <a:pPr marL="285750" lvl="1" indent="-285750" algn="l" defTabSz="1511300" rtl="0">
            <a:lnSpc>
              <a:spcPct val="90000"/>
            </a:lnSpc>
            <a:spcBef>
              <a:spcPct val="0"/>
            </a:spcBef>
            <a:spcAft>
              <a:spcPct val="15000"/>
            </a:spcAft>
            <a:buChar char="•"/>
          </a:pPr>
          <a:r>
            <a:rPr lang="en-US" sz="3400" kern="1200">
              <a:latin typeface="Sitka Subheading"/>
            </a:rPr>
            <a:t>Normalization to 3NF+ to create 10 tables</a:t>
          </a:r>
          <a:endParaRPr lang="en-US" sz="3400" kern="1200"/>
        </a:p>
        <a:p>
          <a:pPr marL="285750" lvl="1" indent="-285750" algn="l" defTabSz="1511300">
            <a:lnSpc>
              <a:spcPct val="90000"/>
            </a:lnSpc>
            <a:spcBef>
              <a:spcPct val="0"/>
            </a:spcBef>
            <a:spcAft>
              <a:spcPct val="15000"/>
            </a:spcAft>
            <a:buChar char="•"/>
          </a:pPr>
          <a:r>
            <a:rPr lang="en-US" sz="3400" kern="1200">
              <a:latin typeface="Sitka Subheading"/>
            </a:rPr>
            <a:t>10 tables are listing, </a:t>
          </a:r>
          <a:r>
            <a:rPr lang="en-US" sz="3400" kern="1200" err="1">
              <a:latin typeface="Sitka Subheading"/>
            </a:rPr>
            <a:t>listing_amenity</a:t>
          </a:r>
          <a:r>
            <a:rPr lang="en-US" sz="3400" kern="1200">
              <a:latin typeface="Sitka Subheading"/>
            </a:rPr>
            <a:t>, amenity, property, room, review, </a:t>
          </a:r>
          <a:r>
            <a:rPr lang="en-US" sz="3400" kern="1200" err="1">
              <a:latin typeface="Sitka Subheading"/>
            </a:rPr>
            <a:t>review_date</a:t>
          </a:r>
          <a:r>
            <a:rPr lang="en-US" sz="3400" kern="1200">
              <a:latin typeface="Sitka Subheading"/>
            </a:rPr>
            <a:t>, </a:t>
          </a:r>
          <a:r>
            <a:rPr lang="en-US" sz="3400" kern="1200" err="1">
              <a:latin typeface="Sitka Subheading"/>
            </a:rPr>
            <a:t>neighbourhood</a:t>
          </a:r>
          <a:r>
            <a:rPr lang="en-US" sz="3400" kern="1200">
              <a:latin typeface="Sitka Subheading"/>
            </a:rPr>
            <a:t>, city and host</a:t>
          </a:r>
          <a:endParaRPr lang="en-US" sz="3400" kern="1200"/>
        </a:p>
      </dsp:txBody>
      <dsp:txXfrm>
        <a:off x="0" y="1172822"/>
        <a:ext cx="8790707" cy="3546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4730C-ABF0-42D8-805C-DB3AF6FDF229}">
      <dsp:nvSpPr>
        <dsp:cNvPr id="0" name=""/>
        <dsp:cNvSpPr/>
      </dsp:nvSpPr>
      <dsp:spPr>
        <a:xfrm>
          <a:off x="1666" y="367308"/>
          <a:ext cx="2562820" cy="307538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53150" tIns="0" rIns="253150" bIns="330200" numCol="1" spcCol="1270" anchor="t" anchorCtr="0">
          <a:noAutofit/>
        </a:bodyPr>
        <a:lstStyle/>
        <a:p>
          <a:pPr marL="0" lvl="0" indent="0" algn="l" defTabSz="1066800">
            <a:lnSpc>
              <a:spcPct val="90000"/>
            </a:lnSpc>
            <a:spcBef>
              <a:spcPct val="0"/>
            </a:spcBef>
            <a:spcAft>
              <a:spcPct val="35000"/>
            </a:spcAft>
            <a:buNone/>
          </a:pPr>
          <a:r>
            <a:rPr lang="en-US" sz="2400" kern="1200">
              <a:latin typeface="Sitka Subheading"/>
            </a:rPr>
            <a:t>Understanding</a:t>
          </a:r>
          <a:r>
            <a:rPr lang="en-US" sz="2400" kern="1200"/>
            <a:t> the Market in Chicago Area</a:t>
          </a:r>
        </a:p>
      </dsp:txBody>
      <dsp:txXfrm>
        <a:off x="1666" y="1597462"/>
        <a:ext cx="2562820" cy="1845230"/>
      </dsp:txXfrm>
    </dsp:sp>
    <dsp:sp modelId="{1007A2E2-811F-470D-9390-08554395E381}">
      <dsp:nvSpPr>
        <dsp:cNvPr id="0" name=""/>
        <dsp:cNvSpPr/>
      </dsp:nvSpPr>
      <dsp:spPr>
        <a:xfrm>
          <a:off x="1666" y="367308"/>
          <a:ext cx="2562820" cy="1230153"/>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253150" tIns="165100" rIns="253150"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1666" y="367308"/>
        <a:ext cx="2562820" cy="1230153"/>
      </dsp:txXfrm>
    </dsp:sp>
    <dsp:sp modelId="{D01ECDA8-357F-42D2-B33D-1C41A23A3C4B}">
      <dsp:nvSpPr>
        <dsp:cNvPr id="0" name=""/>
        <dsp:cNvSpPr/>
      </dsp:nvSpPr>
      <dsp:spPr>
        <a:xfrm>
          <a:off x="2769512" y="367308"/>
          <a:ext cx="2562820" cy="3075384"/>
        </a:xfrm>
        <a:prstGeom prst="rect">
          <a:avLst/>
        </a:prstGeom>
        <a:gradFill rotWithShape="0">
          <a:gsLst>
            <a:gs pos="0">
              <a:schemeClr val="accent2">
                <a:hueOff val="7321072"/>
                <a:satOff val="-57942"/>
                <a:lumOff val="4902"/>
                <a:alphaOff val="0"/>
                <a:satMod val="103000"/>
                <a:lumMod val="102000"/>
                <a:tint val="94000"/>
              </a:schemeClr>
            </a:gs>
            <a:gs pos="50000">
              <a:schemeClr val="accent2">
                <a:hueOff val="7321072"/>
                <a:satOff val="-57942"/>
                <a:lumOff val="4902"/>
                <a:alphaOff val="0"/>
                <a:satMod val="110000"/>
                <a:lumMod val="100000"/>
                <a:shade val="100000"/>
              </a:schemeClr>
            </a:gs>
            <a:gs pos="100000">
              <a:schemeClr val="accent2">
                <a:hueOff val="7321072"/>
                <a:satOff val="-57942"/>
                <a:lumOff val="4902"/>
                <a:alphaOff val="0"/>
                <a:lumMod val="99000"/>
                <a:satMod val="120000"/>
                <a:shade val="78000"/>
              </a:schemeClr>
            </a:gs>
          </a:gsLst>
          <a:lin ang="5400000" scaled="0"/>
        </a:gradFill>
        <a:ln w="6350" cap="flat" cmpd="sng" algn="ctr">
          <a:solidFill>
            <a:schemeClr val="accent2">
              <a:hueOff val="7321072"/>
              <a:satOff val="-57942"/>
              <a:lumOff val="490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53150" tIns="0" rIns="253150" bIns="330200" numCol="1" spcCol="1270" anchor="t" anchorCtr="0">
          <a:noAutofit/>
        </a:bodyPr>
        <a:lstStyle/>
        <a:p>
          <a:pPr marL="0" lvl="0" indent="0" algn="l" defTabSz="1066800">
            <a:lnSpc>
              <a:spcPct val="90000"/>
            </a:lnSpc>
            <a:spcBef>
              <a:spcPct val="0"/>
            </a:spcBef>
            <a:spcAft>
              <a:spcPct val="35000"/>
            </a:spcAft>
            <a:buNone/>
          </a:pPr>
          <a:r>
            <a:rPr lang="en-US" sz="2400" kern="1200">
              <a:latin typeface="Sitka Subheading"/>
            </a:rPr>
            <a:t>Understanding</a:t>
          </a:r>
          <a:r>
            <a:rPr lang="en-US" sz="2400" kern="1200"/>
            <a:t> Guests Preferences</a:t>
          </a:r>
        </a:p>
      </dsp:txBody>
      <dsp:txXfrm>
        <a:off x="2769512" y="1597462"/>
        <a:ext cx="2562820" cy="1845230"/>
      </dsp:txXfrm>
    </dsp:sp>
    <dsp:sp modelId="{AA767124-9D9B-4D9F-BCE2-C2CAC6D043CA}">
      <dsp:nvSpPr>
        <dsp:cNvPr id="0" name=""/>
        <dsp:cNvSpPr/>
      </dsp:nvSpPr>
      <dsp:spPr>
        <a:xfrm>
          <a:off x="2769512" y="367308"/>
          <a:ext cx="2562820" cy="1230153"/>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253150" tIns="165100" rIns="253150"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769512" y="367308"/>
        <a:ext cx="2562820" cy="12301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A3A34-8325-4450-9FB7-EB20864CFC68}" type="datetimeFigureOut">
              <a:rPr lang="en-US" smtClean="0"/>
              <a:t>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D47466-618F-474A-9C81-BFEF9B10EFC3}" type="slidenum">
              <a:rPr lang="en-US" smtClean="0"/>
              <a:t>‹#›</a:t>
            </a:fld>
            <a:endParaRPr lang="en-US"/>
          </a:p>
        </p:txBody>
      </p:sp>
    </p:spTree>
    <p:extLst>
      <p:ext uri="{BB962C8B-B14F-4D97-AF65-F5344CB8AC3E}">
        <p14:creationId xmlns:p14="http://schemas.microsoft.com/office/powerpoint/2010/main" val="2576280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D47466-618F-474A-9C81-BFEF9B10EFC3}" type="slidenum">
              <a:rPr lang="en-US" smtClean="0"/>
              <a:t>7</a:t>
            </a:fld>
            <a:endParaRPr lang="en-US"/>
          </a:p>
        </p:txBody>
      </p:sp>
    </p:spTree>
    <p:extLst>
      <p:ext uri="{BB962C8B-B14F-4D97-AF65-F5344CB8AC3E}">
        <p14:creationId xmlns:p14="http://schemas.microsoft.com/office/powerpoint/2010/main" val="163288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D47466-618F-474A-9C81-BFEF9B10EFC3}" type="slidenum">
              <a:rPr lang="en-US" smtClean="0"/>
              <a:t>8</a:t>
            </a:fld>
            <a:endParaRPr lang="en-US"/>
          </a:p>
        </p:txBody>
      </p:sp>
    </p:spTree>
    <p:extLst>
      <p:ext uri="{BB962C8B-B14F-4D97-AF65-F5344CB8AC3E}">
        <p14:creationId xmlns:p14="http://schemas.microsoft.com/office/powerpoint/2010/main" val="4129507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D47466-618F-474A-9C81-BFEF9B10EFC3}" type="slidenum">
              <a:rPr lang="en-US" smtClean="0"/>
              <a:t>10</a:t>
            </a:fld>
            <a:endParaRPr lang="en-US"/>
          </a:p>
        </p:txBody>
      </p:sp>
    </p:spTree>
    <p:extLst>
      <p:ext uri="{BB962C8B-B14F-4D97-AF65-F5344CB8AC3E}">
        <p14:creationId xmlns:p14="http://schemas.microsoft.com/office/powerpoint/2010/main" val="3192806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D47466-618F-474A-9C81-BFEF9B10EFC3}" type="slidenum">
              <a:rPr lang="en-US" smtClean="0"/>
              <a:t>11</a:t>
            </a:fld>
            <a:endParaRPr lang="en-US"/>
          </a:p>
        </p:txBody>
      </p:sp>
    </p:spTree>
    <p:extLst>
      <p:ext uri="{BB962C8B-B14F-4D97-AF65-F5344CB8AC3E}">
        <p14:creationId xmlns:p14="http://schemas.microsoft.com/office/powerpoint/2010/main" val="1884601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D47466-618F-474A-9C81-BFEF9B10EFC3}" type="slidenum">
              <a:rPr lang="en-US" smtClean="0"/>
              <a:t>12</a:t>
            </a:fld>
            <a:endParaRPr lang="en-US"/>
          </a:p>
        </p:txBody>
      </p:sp>
    </p:spTree>
    <p:extLst>
      <p:ext uri="{BB962C8B-B14F-4D97-AF65-F5344CB8AC3E}">
        <p14:creationId xmlns:p14="http://schemas.microsoft.com/office/powerpoint/2010/main" val="299334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https://www.airbnb.com/help/article/829/how-do-i-become-a-superhost</a:t>
            </a:r>
          </a:p>
        </p:txBody>
      </p:sp>
      <p:sp>
        <p:nvSpPr>
          <p:cNvPr id="4" name="Slide Number Placeholder 3"/>
          <p:cNvSpPr>
            <a:spLocks noGrp="1"/>
          </p:cNvSpPr>
          <p:nvPr>
            <p:ph type="sldNum" sz="quarter" idx="5"/>
          </p:nvPr>
        </p:nvSpPr>
        <p:spPr/>
        <p:txBody>
          <a:bodyPr/>
          <a:lstStyle/>
          <a:p>
            <a:fld id="{ACD47466-618F-474A-9C81-BFEF9B10EFC3}" type="slidenum">
              <a:rPr lang="en-US" smtClean="0"/>
              <a:t>18</a:t>
            </a:fld>
            <a:endParaRPr lang="en-US"/>
          </a:p>
        </p:txBody>
      </p:sp>
    </p:spTree>
    <p:extLst>
      <p:ext uri="{BB962C8B-B14F-4D97-AF65-F5344CB8AC3E}">
        <p14:creationId xmlns:p14="http://schemas.microsoft.com/office/powerpoint/2010/main" val="2048950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1.Property Investors who eager high annual income: Loop, Lake View, Near North Side, Uptown and West Town</a:t>
            </a:r>
          </a:p>
          <a:p>
            <a:r>
              <a:rPr lang="en-US"/>
              <a:t>2.Property Investors who eager high usage rate: Lower West Side and Logan Square</a:t>
            </a:r>
          </a:p>
          <a:p>
            <a:r>
              <a:rPr lang="en-US"/>
              <a:t>3.For those who just enter the market or have new listings, we recommend putting some efforts into:</a:t>
            </a:r>
          </a:p>
          <a:p>
            <a:r>
              <a:rPr lang="en-US"/>
              <a:t>   Being a super host, choose a neighborhood from what we list in the first two recommendations, host an entire home or Apt, set the price around       average, respond to the guests ASAP and also encourage guests to write a review for their experience.</a:t>
            </a:r>
          </a:p>
          <a:p>
            <a:r>
              <a:rPr lang="en-US"/>
              <a:t>4. For the experienced host, we also recommend them to improve amenities in the property and the top 10 amenities from our analysis are strongly encouraged to install in their places</a:t>
            </a:r>
          </a:p>
        </p:txBody>
      </p:sp>
      <p:sp>
        <p:nvSpPr>
          <p:cNvPr id="4" name="Slide Number Placeholder 3"/>
          <p:cNvSpPr>
            <a:spLocks noGrp="1"/>
          </p:cNvSpPr>
          <p:nvPr>
            <p:ph type="sldNum" sz="quarter" idx="5"/>
          </p:nvPr>
        </p:nvSpPr>
        <p:spPr/>
        <p:txBody>
          <a:bodyPr/>
          <a:lstStyle/>
          <a:p>
            <a:fld id="{ACD47466-618F-474A-9C81-BFEF9B10EFC3}" type="slidenum">
              <a:rPr lang="en-US" smtClean="0"/>
              <a:t>28</a:t>
            </a:fld>
            <a:endParaRPr lang="en-US"/>
          </a:p>
        </p:txBody>
      </p:sp>
    </p:spTree>
    <p:extLst>
      <p:ext uri="{BB962C8B-B14F-4D97-AF65-F5344CB8AC3E}">
        <p14:creationId xmlns:p14="http://schemas.microsoft.com/office/powerpoint/2010/main" val="4042672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159473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9538072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4800438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8680702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2986073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6244614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5831134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4251599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304654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8855912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1580744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6330887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3183276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3424983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3251382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6655722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059006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230837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9231286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6461795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121736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6123269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12/8/2020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969130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12/8/2020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56390849"/>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39" r:id="rId5"/>
    <p:sldLayoutId id="2147483740" r:id="rId6"/>
    <p:sldLayoutId id="2147483741" r:id="rId7"/>
    <p:sldLayoutId id="2147483742" r:id="rId8"/>
    <p:sldLayoutId id="2147483743" r:id="rId9"/>
    <p:sldLayoutId id="2147483744" r:id="rId10"/>
    <p:sldLayoutId id="214748374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12/8/2020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42860000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693" r:id="rId6"/>
    <p:sldLayoutId id="2147483688" r:id="rId7"/>
    <p:sldLayoutId id="2147483689" r:id="rId8"/>
    <p:sldLayoutId id="2147483690" r:id="rId9"/>
    <p:sldLayoutId id="2147483691" r:id="rId10"/>
    <p:sldLayoutId id="2147483692" r:id="rId11"/>
    <p:sldLayoutId id="2147483694" r:id="rId12"/>
  </p:sldLayoutIdLst>
  <p:hf hdr="0" ftr="0" dt="0"/>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5.png"/><Relationship Id="rId7" Type="http://schemas.openxmlformats.org/officeDocument/2006/relationships/diagramQuickStyle" Target="../diagrams/quickStyle3.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6.sv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diagramLayout" Target="../diagrams/layout4.xml"/><Relationship Id="rId7" Type="http://schemas.openxmlformats.org/officeDocument/2006/relationships/image" Target="../media/image25.png"/><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ign on the side of a building&#10;&#10;Description automatically generated">
            <a:extLst>
              <a:ext uri="{FF2B5EF4-FFF2-40B4-BE49-F238E27FC236}">
                <a16:creationId xmlns:a16="http://schemas.microsoft.com/office/drawing/2014/main" id="{001431A0-328B-4334-896B-206AEB7C1192}"/>
              </a:ext>
            </a:extLst>
          </p:cNvPr>
          <p:cNvPicPr>
            <a:picLocks noChangeAspect="1"/>
          </p:cNvPicPr>
          <p:nvPr/>
        </p:nvPicPr>
        <p:blipFill rotWithShape="1">
          <a:blip r:embed="rId2"/>
          <a:srcRect b="125"/>
          <a:stretch/>
        </p:blipFill>
        <p:spPr>
          <a:xfrm>
            <a:off x="20" y="-39585"/>
            <a:ext cx="12191980" cy="6858001"/>
          </a:xfrm>
          <a:prstGeom prst="rect">
            <a:avLst/>
          </a:prstGeom>
        </p:spPr>
      </p:pic>
      <p:sp>
        <p:nvSpPr>
          <p:cNvPr id="25" name="Freeform: Shape 24">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p:cNvSpPr>
            <a:spLocks noGrp="1"/>
          </p:cNvSpPr>
          <p:nvPr>
            <p:ph type="ctrTitle"/>
          </p:nvPr>
        </p:nvSpPr>
        <p:spPr>
          <a:xfrm>
            <a:off x="762000" y="867878"/>
            <a:ext cx="4816824" cy="2934101"/>
          </a:xfrm>
        </p:spPr>
        <p:txBody>
          <a:bodyPr>
            <a:normAutofit fontScale="90000"/>
          </a:bodyPr>
          <a:lstStyle/>
          <a:p>
            <a:pPr algn="l"/>
            <a:r>
              <a:rPr lang="en-US" sz="4400"/>
              <a:t>Understand Airbnb – an in-depth overview of the Chicago market</a:t>
            </a:r>
          </a:p>
        </p:txBody>
      </p:sp>
      <p:sp>
        <p:nvSpPr>
          <p:cNvPr id="3" name="Subtitle 2"/>
          <p:cNvSpPr>
            <a:spLocks noGrp="1"/>
          </p:cNvSpPr>
          <p:nvPr>
            <p:ph type="subTitle" idx="1"/>
          </p:nvPr>
        </p:nvSpPr>
        <p:spPr>
          <a:xfrm>
            <a:off x="765348" y="3976837"/>
            <a:ext cx="4048126" cy="972152"/>
          </a:xfrm>
        </p:spPr>
        <p:txBody>
          <a:bodyPr vert="horz" lIns="91440" tIns="45720" rIns="91440" bIns="45720" rtlCol="0" anchor="t">
            <a:normAutofit fontScale="70000" lnSpcReduction="20000"/>
          </a:bodyPr>
          <a:lstStyle/>
          <a:p>
            <a:pPr algn="l"/>
            <a:r>
              <a:rPr lang="en-US" sz="2800">
                <a:solidFill>
                  <a:srgbClr val="FFFFFF"/>
                </a:solidFill>
                <a:ea typeface="+mn-lt"/>
                <a:cs typeface="+mn-lt"/>
              </a:rPr>
              <a:t>Presenters: Chloe Huang, Lauren Sample, </a:t>
            </a:r>
            <a:r>
              <a:rPr lang="en-US" sz="2800" err="1">
                <a:solidFill>
                  <a:srgbClr val="FFFFFF"/>
                </a:solidFill>
                <a:ea typeface="+mn-lt"/>
                <a:cs typeface="+mn-lt"/>
              </a:rPr>
              <a:t>Yujie</a:t>
            </a:r>
            <a:r>
              <a:rPr lang="en-US" sz="2800">
                <a:solidFill>
                  <a:srgbClr val="FFFFFF"/>
                </a:solidFill>
                <a:ea typeface="+mn-lt"/>
                <a:cs typeface="+mn-lt"/>
              </a:rPr>
              <a:t> Huang, Yifan Gao</a:t>
            </a:r>
          </a:p>
        </p:txBody>
      </p:sp>
      <p:sp>
        <p:nvSpPr>
          <p:cNvPr id="4" name="Slide Number Placeholder 3">
            <a:extLst>
              <a:ext uri="{FF2B5EF4-FFF2-40B4-BE49-F238E27FC236}">
                <a16:creationId xmlns:a16="http://schemas.microsoft.com/office/drawing/2014/main" id="{D93198D7-2384-4D13-BF27-18DAA2425C53}"/>
              </a:ext>
            </a:extLst>
          </p:cNvPr>
          <p:cNvSpPr>
            <a:spLocks noGrp="1"/>
          </p:cNvSpPr>
          <p:nvPr>
            <p:ph type="sldNum" sz="quarter" idx="12"/>
          </p:nvPr>
        </p:nvSpPr>
        <p:spPr/>
        <p:txBody>
          <a:bodyPr/>
          <a:lstStyle/>
          <a:p>
            <a:fld id="{07CE569E-9B7C-4CB9-AB80-C0841F922CFF}" type="slidenum">
              <a:rPr lang="en-US" smtClean="0"/>
              <a:t>1</a:t>
            </a:fld>
            <a:endParaRPr lang="en-US"/>
          </a:p>
        </p:txBody>
      </p:sp>
    </p:spTree>
    <p:extLst>
      <p:ext uri="{BB962C8B-B14F-4D97-AF65-F5344CB8AC3E}">
        <p14:creationId xmlns:p14="http://schemas.microsoft.com/office/powerpoint/2010/main" val="202900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E60-790A-475E-AC2D-C6C6588D3041}"/>
              </a:ext>
            </a:extLst>
          </p:cNvPr>
          <p:cNvSpPr>
            <a:spLocks noGrp="1"/>
          </p:cNvSpPr>
          <p:nvPr>
            <p:ph type="title"/>
          </p:nvPr>
        </p:nvSpPr>
        <p:spPr>
          <a:xfrm>
            <a:off x="1691304" y="14788"/>
            <a:ext cx="9759863" cy="1524000"/>
          </a:xfrm>
        </p:spPr>
        <p:txBody>
          <a:bodyPr/>
          <a:lstStyle/>
          <a:p>
            <a:r>
              <a:rPr lang="en-US">
                <a:ea typeface="+mj-lt"/>
                <a:cs typeface="+mj-lt"/>
              </a:rPr>
              <a:t>Database Schema</a:t>
            </a:r>
            <a:endParaRPr lang="en-US"/>
          </a:p>
        </p:txBody>
      </p:sp>
      <p:graphicFrame>
        <p:nvGraphicFramePr>
          <p:cNvPr id="23" name="Diagram 23">
            <a:extLst>
              <a:ext uri="{FF2B5EF4-FFF2-40B4-BE49-F238E27FC236}">
                <a16:creationId xmlns:a16="http://schemas.microsoft.com/office/drawing/2014/main" id="{DC0402B2-89D8-4FDF-AE65-B6116D34D06C}"/>
              </a:ext>
            </a:extLst>
          </p:cNvPr>
          <p:cNvGraphicFramePr>
            <a:graphicFrameLocks noGrp="1"/>
          </p:cNvGraphicFramePr>
          <p:nvPr>
            <p:ph sz="quarter" idx="4"/>
            <p:extLst>
              <p:ext uri="{D42A27DB-BD31-4B8C-83A1-F6EECF244321}">
                <p14:modId xmlns:p14="http://schemas.microsoft.com/office/powerpoint/2010/main" val="1727869218"/>
              </p:ext>
            </p:extLst>
          </p:nvPr>
        </p:nvGraphicFramePr>
        <p:xfrm>
          <a:off x="1730544" y="1375398"/>
          <a:ext cx="8790707" cy="4912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Graphic 22" descr="Database">
            <a:extLst>
              <a:ext uri="{FF2B5EF4-FFF2-40B4-BE49-F238E27FC236}">
                <a16:creationId xmlns:a16="http://schemas.microsoft.com/office/drawing/2014/main" id="{2B43D704-C21E-42A0-B083-C23FF40EB94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31213" y="418752"/>
            <a:ext cx="716072" cy="716072"/>
          </a:xfrm>
          <a:prstGeom prst="rect">
            <a:avLst/>
          </a:prstGeom>
        </p:spPr>
      </p:pic>
      <p:sp>
        <p:nvSpPr>
          <p:cNvPr id="10" name="Slide Number Placeholder 9">
            <a:extLst>
              <a:ext uri="{FF2B5EF4-FFF2-40B4-BE49-F238E27FC236}">
                <a16:creationId xmlns:a16="http://schemas.microsoft.com/office/drawing/2014/main" id="{41D9031E-EF83-4E1A-A275-C1E3357C2B71}"/>
              </a:ext>
            </a:extLst>
          </p:cNvPr>
          <p:cNvSpPr>
            <a:spLocks noGrp="1"/>
          </p:cNvSpPr>
          <p:nvPr>
            <p:ph type="sldNum" sz="quarter" idx="12"/>
          </p:nvPr>
        </p:nvSpPr>
        <p:spPr/>
        <p:txBody>
          <a:bodyPr/>
          <a:lstStyle/>
          <a:p>
            <a:fld id="{07CE569E-9B7C-4CB9-AB80-C0841F922CFF}" type="slidenum">
              <a:rPr lang="en-US" smtClean="0"/>
              <a:t>10</a:t>
            </a:fld>
            <a:endParaRPr lang="en-US"/>
          </a:p>
        </p:txBody>
      </p:sp>
    </p:spTree>
    <p:extLst>
      <p:ext uri="{BB962C8B-B14F-4D97-AF65-F5344CB8AC3E}">
        <p14:creationId xmlns:p14="http://schemas.microsoft.com/office/powerpoint/2010/main" val="3964323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E60-790A-475E-AC2D-C6C6588D3041}"/>
              </a:ext>
            </a:extLst>
          </p:cNvPr>
          <p:cNvSpPr>
            <a:spLocks noGrp="1"/>
          </p:cNvSpPr>
          <p:nvPr>
            <p:ph type="title"/>
          </p:nvPr>
        </p:nvSpPr>
        <p:spPr>
          <a:xfrm>
            <a:off x="1643679" y="14788"/>
            <a:ext cx="9759863" cy="1524000"/>
          </a:xfrm>
        </p:spPr>
        <p:txBody>
          <a:bodyPr/>
          <a:lstStyle/>
          <a:p>
            <a:r>
              <a:rPr lang="en-US">
                <a:ea typeface="+mj-lt"/>
                <a:cs typeface="+mj-lt"/>
              </a:rPr>
              <a:t>DDL Schema</a:t>
            </a:r>
            <a:endParaRPr lang="en-US"/>
          </a:p>
        </p:txBody>
      </p:sp>
      <p:grpSp>
        <p:nvGrpSpPr>
          <p:cNvPr id="7" name="Group 6">
            <a:extLst>
              <a:ext uri="{FF2B5EF4-FFF2-40B4-BE49-F238E27FC236}">
                <a16:creationId xmlns:a16="http://schemas.microsoft.com/office/drawing/2014/main" id="{07889682-B995-4682-9DE2-1DC19843FD7A}"/>
              </a:ext>
            </a:extLst>
          </p:cNvPr>
          <p:cNvGrpSpPr/>
          <p:nvPr/>
        </p:nvGrpSpPr>
        <p:grpSpPr>
          <a:xfrm>
            <a:off x="1643779" y="1553641"/>
            <a:ext cx="4602149" cy="518400"/>
            <a:chOff x="48" y="1502046"/>
            <a:chExt cx="4602149" cy="518400"/>
          </a:xfrm>
        </p:grpSpPr>
        <p:sp>
          <p:nvSpPr>
            <p:cNvPr id="12" name="Rectangle 11">
              <a:extLst>
                <a:ext uri="{FF2B5EF4-FFF2-40B4-BE49-F238E27FC236}">
                  <a16:creationId xmlns:a16="http://schemas.microsoft.com/office/drawing/2014/main" id="{7A3FECF3-4E48-49DE-BD6D-2578F77AB16B}"/>
                </a:ext>
              </a:extLst>
            </p:cNvPr>
            <p:cNvSpPr/>
            <p:nvPr/>
          </p:nvSpPr>
          <p:spPr>
            <a:xfrm>
              <a:off x="48" y="1502046"/>
              <a:ext cx="4602149" cy="5184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E0422E04-D924-4F0D-8005-E371AC111D15}"/>
                </a:ext>
              </a:extLst>
            </p:cNvPr>
            <p:cNvSpPr txBox="1"/>
            <p:nvPr/>
          </p:nvSpPr>
          <p:spPr>
            <a:xfrm>
              <a:off x="48" y="1502046"/>
              <a:ext cx="4602149" cy="518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a:t> Database tables</a:t>
              </a:r>
            </a:p>
          </p:txBody>
        </p:sp>
      </p:grpSp>
      <p:grpSp>
        <p:nvGrpSpPr>
          <p:cNvPr id="9" name="Group 8">
            <a:extLst>
              <a:ext uri="{FF2B5EF4-FFF2-40B4-BE49-F238E27FC236}">
                <a16:creationId xmlns:a16="http://schemas.microsoft.com/office/drawing/2014/main" id="{5293782D-DC3F-42ED-8994-2FC56E78DFAA}"/>
              </a:ext>
            </a:extLst>
          </p:cNvPr>
          <p:cNvGrpSpPr/>
          <p:nvPr/>
        </p:nvGrpSpPr>
        <p:grpSpPr>
          <a:xfrm>
            <a:off x="1643779" y="2072040"/>
            <a:ext cx="4602149" cy="5177487"/>
            <a:chOff x="48" y="2020446"/>
            <a:chExt cx="4602149" cy="3320112"/>
          </a:xfrm>
        </p:grpSpPr>
        <p:sp>
          <p:nvSpPr>
            <p:cNvPr id="10" name="Rectangle 9">
              <a:extLst>
                <a:ext uri="{FF2B5EF4-FFF2-40B4-BE49-F238E27FC236}">
                  <a16:creationId xmlns:a16="http://schemas.microsoft.com/office/drawing/2014/main" id="{22D9B646-1194-4F48-AAEF-7FDE4F1D8C06}"/>
                </a:ext>
              </a:extLst>
            </p:cNvPr>
            <p:cNvSpPr/>
            <p:nvPr/>
          </p:nvSpPr>
          <p:spPr>
            <a:xfrm>
              <a:off x="48" y="2020446"/>
              <a:ext cx="4602149" cy="286577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1" name="TextBox 10">
              <a:extLst>
                <a:ext uri="{FF2B5EF4-FFF2-40B4-BE49-F238E27FC236}">
                  <a16:creationId xmlns:a16="http://schemas.microsoft.com/office/drawing/2014/main" id="{79B0FB52-4F4C-4964-A193-1C4A3B3370FD}"/>
                </a:ext>
              </a:extLst>
            </p:cNvPr>
            <p:cNvSpPr txBox="1"/>
            <p:nvPr/>
          </p:nvSpPr>
          <p:spPr>
            <a:xfrm>
              <a:off x="48" y="2020446"/>
              <a:ext cx="4602149" cy="33201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a:t>Listing: stores detailed info tied to each listing</a:t>
              </a:r>
            </a:p>
            <a:p>
              <a:pPr marL="171450" lvl="1" indent="-171450" algn="l" defTabSz="800100" rtl="0">
                <a:lnSpc>
                  <a:spcPct val="90000"/>
                </a:lnSpc>
                <a:spcBef>
                  <a:spcPct val="0"/>
                </a:spcBef>
                <a:spcAft>
                  <a:spcPct val="15000"/>
                </a:spcAft>
                <a:buChar char="•"/>
              </a:pPr>
              <a:r>
                <a:rPr lang="en-US" sz="1800" kern="1200" err="1"/>
                <a:t>Listing_amenity</a:t>
              </a:r>
              <a:r>
                <a:rPr lang="en-US" sz="1800" kern="1200"/>
                <a:t>: joint table between listing and amenity</a:t>
              </a:r>
            </a:p>
            <a:p>
              <a:pPr marL="171450" lvl="1" indent="-171450" algn="l" defTabSz="800100" rtl="0">
                <a:lnSpc>
                  <a:spcPct val="90000"/>
                </a:lnSpc>
                <a:spcBef>
                  <a:spcPct val="0"/>
                </a:spcBef>
                <a:spcAft>
                  <a:spcPct val="15000"/>
                </a:spcAft>
                <a:buChar char="•"/>
              </a:pPr>
              <a:r>
                <a:rPr lang="en-US" sz="1800" kern="1200"/>
                <a:t>Amenity: stores amenity </a:t>
              </a:r>
              <a:r>
                <a:rPr lang="en-US"/>
                <a:t>data</a:t>
              </a:r>
            </a:p>
            <a:p>
              <a:pPr marL="171450" lvl="1" indent="-171450" algn="l" defTabSz="800100" rtl="0">
                <a:lnSpc>
                  <a:spcPct val="90000"/>
                </a:lnSpc>
                <a:spcBef>
                  <a:spcPct val="0"/>
                </a:spcBef>
                <a:spcAft>
                  <a:spcPct val="15000"/>
                </a:spcAft>
                <a:buChar char="•"/>
              </a:pPr>
              <a:r>
                <a:rPr lang="en-US"/>
                <a:t>Property: stores property type data</a:t>
              </a:r>
            </a:p>
            <a:p>
              <a:pPr marL="171450" lvl="1" indent="-171450" defTabSz="800100">
                <a:lnSpc>
                  <a:spcPct val="90000"/>
                </a:lnSpc>
                <a:spcBef>
                  <a:spcPct val="0"/>
                </a:spcBef>
                <a:spcAft>
                  <a:spcPct val="15000"/>
                </a:spcAft>
                <a:buFontTx/>
                <a:buChar char="•"/>
              </a:pPr>
              <a:r>
                <a:rPr lang="en-US"/>
                <a:t>Room: stores room type data</a:t>
              </a:r>
            </a:p>
            <a:p>
              <a:pPr marL="171450" lvl="1" indent="-171450" defTabSz="800100">
                <a:lnSpc>
                  <a:spcPct val="90000"/>
                </a:lnSpc>
                <a:spcBef>
                  <a:spcPct val="0"/>
                </a:spcBef>
                <a:spcAft>
                  <a:spcPct val="15000"/>
                </a:spcAft>
                <a:buFontTx/>
                <a:buChar char="•"/>
              </a:pPr>
              <a:r>
                <a:rPr lang="en-US"/>
                <a:t>Review: stores detailed info tied to the review for each listing</a:t>
              </a:r>
            </a:p>
            <a:p>
              <a:pPr marL="171450" lvl="1" indent="-171450" defTabSz="800100">
                <a:lnSpc>
                  <a:spcPct val="90000"/>
                </a:lnSpc>
                <a:spcBef>
                  <a:spcPct val="0"/>
                </a:spcBef>
                <a:spcAft>
                  <a:spcPct val="15000"/>
                </a:spcAft>
                <a:buFontTx/>
                <a:buChar char="•"/>
              </a:pPr>
              <a:r>
                <a:rPr lang="en-US" err="1"/>
                <a:t>Review_date</a:t>
              </a:r>
              <a:r>
                <a:rPr lang="en-US"/>
                <a:t>: stores review data chronologically</a:t>
              </a:r>
            </a:p>
            <a:p>
              <a:pPr marL="171450" lvl="1" indent="-171450" defTabSz="800100">
                <a:lnSpc>
                  <a:spcPct val="90000"/>
                </a:lnSpc>
                <a:spcBef>
                  <a:spcPct val="0"/>
                </a:spcBef>
                <a:spcAft>
                  <a:spcPct val="15000"/>
                </a:spcAft>
                <a:buFontTx/>
                <a:buChar char="•"/>
              </a:pPr>
              <a:r>
                <a:rPr lang="en-US" err="1"/>
                <a:t>Neighbourhood</a:t>
              </a:r>
              <a:r>
                <a:rPr lang="en-US"/>
                <a:t>: stores </a:t>
              </a:r>
              <a:r>
                <a:rPr lang="en-US" err="1"/>
                <a:t>neighbourhood</a:t>
              </a:r>
              <a:r>
                <a:rPr lang="en-US"/>
                <a:t> and it’s longitude and latitude</a:t>
              </a:r>
            </a:p>
            <a:p>
              <a:pPr marL="171450" lvl="1" indent="-171450" defTabSz="800100">
                <a:lnSpc>
                  <a:spcPct val="90000"/>
                </a:lnSpc>
                <a:spcBef>
                  <a:spcPct val="0"/>
                </a:spcBef>
                <a:spcAft>
                  <a:spcPct val="15000"/>
                </a:spcAft>
                <a:buFontTx/>
                <a:buChar char="•"/>
              </a:pPr>
              <a:r>
                <a:rPr lang="en-US"/>
                <a:t>City: stores city, state and country</a:t>
              </a:r>
            </a:p>
            <a:p>
              <a:pPr marL="171450" lvl="1" indent="-171450" defTabSz="800100">
                <a:lnSpc>
                  <a:spcPct val="90000"/>
                </a:lnSpc>
                <a:spcBef>
                  <a:spcPct val="0"/>
                </a:spcBef>
                <a:spcAft>
                  <a:spcPct val="15000"/>
                </a:spcAft>
                <a:buFontTx/>
                <a:buChar char="•"/>
              </a:pPr>
              <a:r>
                <a:rPr lang="en-US"/>
                <a:t>Host: stores detailed info tied to each host</a:t>
              </a:r>
            </a:p>
            <a:p>
              <a:pPr marL="171450" lvl="1" indent="-171450" defTabSz="800100">
                <a:lnSpc>
                  <a:spcPct val="90000"/>
                </a:lnSpc>
                <a:spcBef>
                  <a:spcPct val="0"/>
                </a:spcBef>
                <a:spcAft>
                  <a:spcPct val="15000"/>
                </a:spcAft>
                <a:buFontTx/>
                <a:buChar char="•"/>
              </a:pPr>
              <a:endParaRPr lang="en-US"/>
            </a:p>
            <a:p>
              <a:pPr marL="171450" lvl="1" indent="-171450" defTabSz="800100">
                <a:lnSpc>
                  <a:spcPct val="90000"/>
                </a:lnSpc>
                <a:spcBef>
                  <a:spcPct val="0"/>
                </a:spcBef>
                <a:spcAft>
                  <a:spcPct val="15000"/>
                </a:spcAft>
                <a:buFontTx/>
                <a:buChar char="•"/>
              </a:pPr>
              <a:endParaRPr lang="en-US"/>
            </a:p>
            <a:p>
              <a:pPr marL="171450" lvl="1" indent="-171450" algn="l" defTabSz="800100" rtl="0">
                <a:lnSpc>
                  <a:spcPct val="90000"/>
                </a:lnSpc>
                <a:spcBef>
                  <a:spcPct val="0"/>
                </a:spcBef>
                <a:spcAft>
                  <a:spcPct val="15000"/>
                </a:spcAft>
                <a:buChar char="•"/>
              </a:pPr>
              <a:endParaRPr lang="en-US"/>
            </a:p>
            <a:p>
              <a:pPr marL="171450" lvl="1" indent="-171450" algn="l" defTabSz="800100" rtl="0">
                <a:lnSpc>
                  <a:spcPct val="90000"/>
                </a:lnSpc>
                <a:spcBef>
                  <a:spcPct val="0"/>
                </a:spcBef>
                <a:spcAft>
                  <a:spcPct val="15000"/>
                </a:spcAft>
                <a:buChar char="•"/>
              </a:pPr>
              <a:endParaRPr lang="en-US" sz="1800" kern="1200"/>
            </a:p>
          </p:txBody>
        </p:sp>
      </p:grpSp>
      <p:pic>
        <p:nvPicPr>
          <p:cNvPr id="5" name="Picture 4">
            <a:extLst>
              <a:ext uri="{FF2B5EF4-FFF2-40B4-BE49-F238E27FC236}">
                <a16:creationId xmlns:a16="http://schemas.microsoft.com/office/drawing/2014/main" id="{ABE27409-8D60-4EB0-A76B-93C9AB493AA3}"/>
              </a:ext>
            </a:extLst>
          </p:cNvPr>
          <p:cNvPicPr>
            <a:picLocks noChangeAspect="1"/>
          </p:cNvPicPr>
          <p:nvPr/>
        </p:nvPicPr>
        <p:blipFill>
          <a:blip r:embed="rId3"/>
          <a:stretch>
            <a:fillRect/>
          </a:stretch>
        </p:blipFill>
        <p:spPr>
          <a:xfrm>
            <a:off x="6542997" y="920155"/>
            <a:ext cx="3256983" cy="5610844"/>
          </a:xfrm>
          <a:prstGeom prst="rect">
            <a:avLst/>
          </a:prstGeom>
        </p:spPr>
      </p:pic>
      <p:pic>
        <p:nvPicPr>
          <p:cNvPr id="3" name="Graphic 22" descr="Database">
            <a:extLst>
              <a:ext uri="{FF2B5EF4-FFF2-40B4-BE49-F238E27FC236}">
                <a16:creationId xmlns:a16="http://schemas.microsoft.com/office/drawing/2014/main" id="{0B21DED8-ED22-4870-9608-DCEA8EC31AB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31213" y="418752"/>
            <a:ext cx="716072" cy="716072"/>
          </a:xfrm>
          <a:prstGeom prst="rect">
            <a:avLst/>
          </a:prstGeom>
        </p:spPr>
      </p:pic>
      <p:sp>
        <p:nvSpPr>
          <p:cNvPr id="4" name="Slide Number Placeholder 3">
            <a:extLst>
              <a:ext uri="{FF2B5EF4-FFF2-40B4-BE49-F238E27FC236}">
                <a16:creationId xmlns:a16="http://schemas.microsoft.com/office/drawing/2014/main" id="{C6268C86-5294-41FC-97E6-7EF5198209D2}"/>
              </a:ext>
            </a:extLst>
          </p:cNvPr>
          <p:cNvSpPr>
            <a:spLocks noGrp="1"/>
          </p:cNvSpPr>
          <p:nvPr>
            <p:ph type="sldNum" sz="quarter" idx="12"/>
          </p:nvPr>
        </p:nvSpPr>
        <p:spPr/>
        <p:txBody>
          <a:bodyPr/>
          <a:lstStyle/>
          <a:p>
            <a:fld id="{07CE569E-9B7C-4CB9-AB80-C0841F922CFF}" type="slidenum">
              <a:rPr lang="en-US" smtClean="0"/>
              <a:t>11</a:t>
            </a:fld>
            <a:endParaRPr lang="en-US"/>
          </a:p>
        </p:txBody>
      </p:sp>
    </p:spTree>
    <p:extLst>
      <p:ext uri="{BB962C8B-B14F-4D97-AF65-F5344CB8AC3E}">
        <p14:creationId xmlns:p14="http://schemas.microsoft.com/office/powerpoint/2010/main" val="1676673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E60-790A-475E-AC2D-C6C6588D3041}"/>
              </a:ext>
            </a:extLst>
          </p:cNvPr>
          <p:cNvSpPr>
            <a:spLocks noGrp="1"/>
          </p:cNvSpPr>
          <p:nvPr>
            <p:ph type="title"/>
          </p:nvPr>
        </p:nvSpPr>
        <p:spPr>
          <a:xfrm>
            <a:off x="1546013" y="14880"/>
            <a:ext cx="9759863" cy="1524000"/>
          </a:xfrm>
        </p:spPr>
        <p:txBody>
          <a:bodyPr/>
          <a:lstStyle/>
          <a:p>
            <a:r>
              <a:rPr lang="en-US">
                <a:ea typeface="+mj-lt"/>
                <a:cs typeface="+mj-lt"/>
              </a:rPr>
              <a:t>DML Schema and EER Diagram</a:t>
            </a:r>
            <a:endParaRPr lang="en-US"/>
          </a:p>
        </p:txBody>
      </p:sp>
      <p:pic>
        <p:nvPicPr>
          <p:cNvPr id="4" name="Picture 3" descr="Diagram&#10;&#10;Description automatically generated">
            <a:extLst>
              <a:ext uri="{FF2B5EF4-FFF2-40B4-BE49-F238E27FC236}">
                <a16:creationId xmlns:a16="http://schemas.microsoft.com/office/drawing/2014/main" id="{326A1E00-A89D-48CB-9319-B62C1BAD6502}"/>
              </a:ext>
            </a:extLst>
          </p:cNvPr>
          <p:cNvPicPr>
            <a:picLocks noChangeAspect="1"/>
          </p:cNvPicPr>
          <p:nvPr/>
        </p:nvPicPr>
        <p:blipFill>
          <a:blip r:embed="rId3"/>
          <a:stretch>
            <a:fillRect/>
          </a:stretch>
        </p:blipFill>
        <p:spPr>
          <a:xfrm>
            <a:off x="6935714" y="1104387"/>
            <a:ext cx="4842589" cy="5414549"/>
          </a:xfrm>
          <a:prstGeom prst="rect">
            <a:avLst/>
          </a:prstGeom>
        </p:spPr>
      </p:pic>
      <p:grpSp>
        <p:nvGrpSpPr>
          <p:cNvPr id="7" name="Group 6">
            <a:extLst>
              <a:ext uri="{FF2B5EF4-FFF2-40B4-BE49-F238E27FC236}">
                <a16:creationId xmlns:a16="http://schemas.microsoft.com/office/drawing/2014/main" id="{718DDCE6-451F-41B0-860D-4A68B969F125}"/>
              </a:ext>
            </a:extLst>
          </p:cNvPr>
          <p:cNvGrpSpPr/>
          <p:nvPr/>
        </p:nvGrpSpPr>
        <p:grpSpPr>
          <a:xfrm>
            <a:off x="1082840" y="1930658"/>
            <a:ext cx="4602149" cy="518400"/>
            <a:chOff x="48" y="1502046"/>
            <a:chExt cx="4602149" cy="518400"/>
          </a:xfrm>
        </p:grpSpPr>
        <p:sp>
          <p:nvSpPr>
            <p:cNvPr id="9" name="Rectangle 8">
              <a:extLst>
                <a:ext uri="{FF2B5EF4-FFF2-40B4-BE49-F238E27FC236}">
                  <a16:creationId xmlns:a16="http://schemas.microsoft.com/office/drawing/2014/main" id="{2EEB7C04-6CE0-4619-838B-0B8833A0E270}"/>
                </a:ext>
              </a:extLst>
            </p:cNvPr>
            <p:cNvSpPr/>
            <p:nvPr/>
          </p:nvSpPr>
          <p:spPr>
            <a:xfrm>
              <a:off x="48" y="1502046"/>
              <a:ext cx="4602149" cy="518400"/>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177855B1-9DC9-40A5-8D58-DE2447ECF307}"/>
                </a:ext>
              </a:extLst>
            </p:cNvPr>
            <p:cNvSpPr txBox="1"/>
            <p:nvPr/>
          </p:nvSpPr>
          <p:spPr>
            <a:xfrm>
              <a:off x="48" y="1502046"/>
              <a:ext cx="4602149" cy="518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a:t> Database tables</a:t>
              </a:r>
            </a:p>
          </p:txBody>
        </p:sp>
      </p:grpSp>
      <p:grpSp>
        <p:nvGrpSpPr>
          <p:cNvPr id="11" name="Group 10">
            <a:extLst>
              <a:ext uri="{FF2B5EF4-FFF2-40B4-BE49-F238E27FC236}">
                <a16:creationId xmlns:a16="http://schemas.microsoft.com/office/drawing/2014/main" id="{F2D6A387-0869-4E4E-BF91-AAA4229237B2}"/>
              </a:ext>
            </a:extLst>
          </p:cNvPr>
          <p:cNvGrpSpPr/>
          <p:nvPr/>
        </p:nvGrpSpPr>
        <p:grpSpPr>
          <a:xfrm>
            <a:off x="1082840" y="2449058"/>
            <a:ext cx="4602149" cy="1609862"/>
            <a:chOff x="48" y="2020446"/>
            <a:chExt cx="4602149" cy="3320112"/>
          </a:xfrm>
        </p:grpSpPr>
        <p:sp>
          <p:nvSpPr>
            <p:cNvPr id="12" name="Rectangle 11">
              <a:extLst>
                <a:ext uri="{FF2B5EF4-FFF2-40B4-BE49-F238E27FC236}">
                  <a16:creationId xmlns:a16="http://schemas.microsoft.com/office/drawing/2014/main" id="{D60E0D5B-C78E-4B9A-8681-78557C6F32B5}"/>
                </a:ext>
              </a:extLst>
            </p:cNvPr>
            <p:cNvSpPr/>
            <p:nvPr/>
          </p:nvSpPr>
          <p:spPr>
            <a:xfrm>
              <a:off x="48" y="2020446"/>
              <a:ext cx="4602149" cy="286577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A4DB11F3-2940-4911-8A75-D9988C0FAC84}"/>
                </a:ext>
              </a:extLst>
            </p:cNvPr>
            <p:cNvSpPr txBox="1"/>
            <p:nvPr/>
          </p:nvSpPr>
          <p:spPr>
            <a:xfrm>
              <a:off x="48" y="2020446"/>
              <a:ext cx="4602149" cy="33201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a:t>Original data source was </a:t>
              </a:r>
              <a:r>
                <a:rPr lang="en-US"/>
                <a:t>split</a:t>
              </a:r>
              <a:r>
                <a:rPr lang="en-US" sz="1800" kern="1200"/>
                <a:t> into 10 csv files using Excel and Python and they are placed </a:t>
              </a:r>
              <a:r>
                <a:rPr lang="en-US"/>
                <a:t>to the server directory</a:t>
              </a:r>
              <a:endParaRPr lang="en-US" sz="1800" kern="1200"/>
            </a:p>
            <a:p>
              <a:pPr marL="171450" lvl="1" indent="-171450" defTabSz="800100">
                <a:lnSpc>
                  <a:spcPct val="90000"/>
                </a:lnSpc>
                <a:spcBef>
                  <a:spcPct val="0"/>
                </a:spcBef>
                <a:spcAft>
                  <a:spcPct val="15000"/>
                </a:spcAft>
                <a:buFontTx/>
                <a:buChar char="•"/>
              </a:pPr>
              <a:r>
                <a:rPr lang="en-US"/>
                <a:t>Data is uploaded with DML schema and LOAD DATA INFILE method</a:t>
              </a:r>
            </a:p>
            <a:p>
              <a:pPr marL="171450" lvl="1" indent="-171450" defTabSz="800100">
                <a:lnSpc>
                  <a:spcPct val="90000"/>
                </a:lnSpc>
                <a:spcBef>
                  <a:spcPct val="0"/>
                </a:spcBef>
                <a:spcAft>
                  <a:spcPct val="15000"/>
                </a:spcAft>
                <a:buFontTx/>
                <a:buChar char="•"/>
              </a:pPr>
              <a:endParaRPr lang="en-US"/>
            </a:p>
            <a:p>
              <a:pPr marL="171450" lvl="1" indent="-171450" algn="l" defTabSz="800100" rtl="0">
                <a:lnSpc>
                  <a:spcPct val="90000"/>
                </a:lnSpc>
                <a:spcBef>
                  <a:spcPct val="0"/>
                </a:spcBef>
                <a:spcAft>
                  <a:spcPct val="15000"/>
                </a:spcAft>
                <a:buChar char="•"/>
              </a:pPr>
              <a:endParaRPr lang="en-US"/>
            </a:p>
            <a:p>
              <a:pPr marL="171450" lvl="1" indent="-171450" algn="l" defTabSz="800100" rtl="0">
                <a:lnSpc>
                  <a:spcPct val="90000"/>
                </a:lnSpc>
                <a:spcBef>
                  <a:spcPct val="0"/>
                </a:spcBef>
                <a:spcAft>
                  <a:spcPct val="15000"/>
                </a:spcAft>
                <a:buChar char="•"/>
              </a:pPr>
              <a:endParaRPr lang="en-US" sz="1800" kern="1200"/>
            </a:p>
          </p:txBody>
        </p:sp>
      </p:grpSp>
      <p:pic>
        <p:nvPicPr>
          <p:cNvPr id="14" name="Picture 13">
            <a:extLst>
              <a:ext uri="{FF2B5EF4-FFF2-40B4-BE49-F238E27FC236}">
                <a16:creationId xmlns:a16="http://schemas.microsoft.com/office/drawing/2014/main" id="{EDB51638-4FF5-4706-9957-63E05B946540}"/>
              </a:ext>
            </a:extLst>
          </p:cNvPr>
          <p:cNvPicPr>
            <a:picLocks noChangeAspect="1"/>
          </p:cNvPicPr>
          <p:nvPr/>
        </p:nvPicPr>
        <p:blipFill>
          <a:blip r:embed="rId4"/>
          <a:stretch>
            <a:fillRect/>
          </a:stretch>
        </p:blipFill>
        <p:spPr>
          <a:xfrm>
            <a:off x="95250" y="4176713"/>
            <a:ext cx="6734529" cy="1976438"/>
          </a:xfrm>
          <a:prstGeom prst="rect">
            <a:avLst/>
          </a:prstGeom>
        </p:spPr>
      </p:pic>
      <p:pic>
        <p:nvPicPr>
          <p:cNvPr id="3" name="Graphic 22" descr="Database">
            <a:extLst>
              <a:ext uri="{FF2B5EF4-FFF2-40B4-BE49-F238E27FC236}">
                <a16:creationId xmlns:a16="http://schemas.microsoft.com/office/drawing/2014/main" id="{614D8FE1-F345-4977-9717-A724414E173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1213" y="418752"/>
            <a:ext cx="716072" cy="716072"/>
          </a:xfrm>
          <a:prstGeom prst="rect">
            <a:avLst/>
          </a:prstGeom>
        </p:spPr>
      </p:pic>
      <p:sp>
        <p:nvSpPr>
          <p:cNvPr id="5" name="Slide Number Placeholder 4">
            <a:extLst>
              <a:ext uri="{FF2B5EF4-FFF2-40B4-BE49-F238E27FC236}">
                <a16:creationId xmlns:a16="http://schemas.microsoft.com/office/drawing/2014/main" id="{A5660616-8C7C-4CB6-94D1-B785FADE74B6}"/>
              </a:ext>
            </a:extLst>
          </p:cNvPr>
          <p:cNvSpPr>
            <a:spLocks noGrp="1"/>
          </p:cNvSpPr>
          <p:nvPr>
            <p:ph type="sldNum" sz="quarter" idx="12"/>
          </p:nvPr>
        </p:nvSpPr>
        <p:spPr/>
        <p:txBody>
          <a:bodyPr/>
          <a:lstStyle/>
          <a:p>
            <a:fld id="{07CE569E-9B7C-4CB9-AB80-C0841F922CFF}" type="slidenum">
              <a:rPr lang="en-US" smtClean="0"/>
              <a:t>12</a:t>
            </a:fld>
            <a:endParaRPr lang="en-US"/>
          </a:p>
        </p:txBody>
      </p:sp>
    </p:spTree>
    <p:extLst>
      <p:ext uri="{BB962C8B-B14F-4D97-AF65-F5344CB8AC3E}">
        <p14:creationId xmlns:p14="http://schemas.microsoft.com/office/powerpoint/2010/main" val="3769897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19F8DFD5-8C0A-4218-9B4D-E1510EDF5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living room filled with furniture and a fire place&#10;&#10;Description automatically generated">
            <a:extLst>
              <a:ext uri="{FF2B5EF4-FFF2-40B4-BE49-F238E27FC236}">
                <a16:creationId xmlns:a16="http://schemas.microsoft.com/office/drawing/2014/main" id="{A2970FD6-0940-4DBE-8D31-97AAC14D9534}"/>
              </a:ext>
            </a:extLst>
          </p:cNvPr>
          <p:cNvPicPr>
            <a:picLocks noGrp="1" noChangeAspect="1"/>
          </p:cNvPicPr>
          <p:nvPr>
            <p:ph sz="half" idx="2"/>
          </p:nvPr>
        </p:nvPicPr>
        <p:blipFill rotWithShape="1">
          <a:blip r:embed="rId2"/>
          <a:srcRect r="7496"/>
          <a:stretch/>
        </p:blipFill>
        <p:spPr>
          <a:xfrm>
            <a:off x="443947" y="2"/>
            <a:ext cx="11748053" cy="6096001"/>
          </a:xfrm>
          <a:custGeom>
            <a:avLst/>
            <a:gdLst/>
            <a:ahLst/>
            <a:cxnLst/>
            <a:rect l="l" t="t" r="r" b="b"/>
            <a:pathLst>
              <a:path w="11748053" h="6096001">
                <a:moveTo>
                  <a:pt x="0" y="0"/>
                </a:moveTo>
                <a:lnTo>
                  <a:pt x="11748053" y="0"/>
                </a:lnTo>
                <a:lnTo>
                  <a:pt x="11748053" y="3115695"/>
                </a:lnTo>
                <a:lnTo>
                  <a:pt x="11639045" y="3158487"/>
                </a:lnTo>
                <a:cubicBezTo>
                  <a:pt x="10929467" y="3469962"/>
                  <a:pt x="10395700" y="4095793"/>
                  <a:pt x="9920972" y="4658749"/>
                </a:cubicBezTo>
                <a:cubicBezTo>
                  <a:pt x="9288001" y="5409364"/>
                  <a:pt x="8372311" y="6211884"/>
                  <a:pt x="7259858" y="6082100"/>
                </a:cubicBezTo>
                <a:cubicBezTo>
                  <a:pt x="6862357" y="6035488"/>
                  <a:pt x="6502908" y="5870749"/>
                  <a:pt x="6161167" y="5696996"/>
                </a:cubicBezTo>
                <a:cubicBezTo>
                  <a:pt x="5142420" y="5179280"/>
                  <a:pt x="859625" y="2131629"/>
                  <a:pt x="40219" y="117066"/>
                </a:cubicBezTo>
                <a:close/>
              </a:path>
            </a:pathLst>
          </a:custGeom>
        </p:spPr>
      </p:pic>
      <p:sp>
        <p:nvSpPr>
          <p:cNvPr id="18" name="Freeform: Shape 17">
            <a:extLst>
              <a:ext uri="{FF2B5EF4-FFF2-40B4-BE49-F238E27FC236}">
                <a16:creationId xmlns:a16="http://schemas.microsoft.com/office/drawing/2014/main" id="{F68EA0E8-7D5E-4DA0-A471-465D313B1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55067" y="-2780582"/>
            <a:ext cx="6346816" cy="11927052"/>
          </a:xfrm>
          <a:custGeom>
            <a:avLst/>
            <a:gdLst>
              <a:gd name="connsiteX0" fmla="*/ 0 w 6356351"/>
              <a:gd name="connsiteY0" fmla="*/ 11875032 h 11875032"/>
              <a:gd name="connsiteX1" fmla="*/ 0 w 6356351"/>
              <a:gd name="connsiteY1" fmla="*/ 0 h 11875032"/>
              <a:gd name="connsiteX2" fmla="*/ 3123527 w 6356351"/>
              <a:gd name="connsiteY2" fmla="*/ 0 h 11875032"/>
              <a:gd name="connsiteX3" fmla="*/ 3151268 w 6356351"/>
              <a:gd name="connsiteY3" fmla="*/ 124864 h 11875032"/>
              <a:gd name="connsiteX4" fmla="*/ 4853562 w 6356351"/>
              <a:gd name="connsiteY4" fmla="*/ 2168895 h 11875032"/>
              <a:gd name="connsiteX5" fmla="*/ 6341816 w 6356351"/>
              <a:gd name="connsiteY5" fmla="*/ 4773903 h 11875032"/>
              <a:gd name="connsiteX6" fmla="*/ 5939151 w 6356351"/>
              <a:gd name="connsiteY6" fmla="*/ 5849430 h 11875032"/>
              <a:gd name="connsiteX7" fmla="*/ 104785 w 6356351"/>
              <a:gd name="connsiteY7" fmla="*/ 11841327 h 11875032"/>
              <a:gd name="connsiteX0" fmla="*/ 0 w 6356351"/>
              <a:gd name="connsiteY0" fmla="*/ 0 h 11966472"/>
              <a:gd name="connsiteX1" fmla="*/ 3123527 w 6356351"/>
              <a:gd name="connsiteY1" fmla="*/ 0 h 11966472"/>
              <a:gd name="connsiteX2" fmla="*/ 3151268 w 6356351"/>
              <a:gd name="connsiteY2" fmla="*/ 124864 h 11966472"/>
              <a:gd name="connsiteX3" fmla="*/ 4853562 w 6356351"/>
              <a:gd name="connsiteY3" fmla="*/ 2168895 h 11966472"/>
              <a:gd name="connsiteX4" fmla="*/ 6341816 w 6356351"/>
              <a:gd name="connsiteY4" fmla="*/ 4773903 h 11966472"/>
              <a:gd name="connsiteX5" fmla="*/ 5939151 w 6356351"/>
              <a:gd name="connsiteY5" fmla="*/ 5849430 h 11966472"/>
              <a:gd name="connsiteX6" fmla="*/ 104785 w 6356351"/>
              <a:gd name="connsiteY6" fmla="*/ 11841327 h 11966472"/>
              <a:gd name="connsiteX7" fmla="*/ 91440 w 6356351"/>
              <a:gd name="connsiteY7" fmla="*/ 11966472 h 11966472"/>
              <a:gd name="connsiteX0" fmla="*/ 0 w 6356351"/>
              <a:gd name="connsiteY0" fmla="*/ 0 h 11841327"/>
              <a:gd name="connsiteX1" fmla="*/ 3123527 w 6356351"/>
              <a:gd name="connsiteY1" fmla="*/ 0 h 11841327"/>
              <a:gd name="connsiteX2" fmla="*/ 3151268 w 6356351"/>
              <a:gd name="connsiteY2" fmla="*/ 124864 h 11841327"/>
              <a:gd name="connsiteX3" fmla="*/ 4853562 w 6356351"/>
              <a:gd name="connsiteY3" fmla="*/ 2168895 h 11841327"/>
              <a:gd name="connsiteX4" fmla="*/ 6341816 w 6356351"/>
              <a:gd name="connsiteY4" fmla="*/ 4773903 h 11841327"/>
              <a:gd name="connsiteX5" fmla="*/ 5939151 w 6356351"/>
              <a:gd name="connsiteY5" fmla="*/ 5849430 h 11841327"/>
              <a:gd name="connsiteX6" fmla="*/ 104785 w 6356351"/>
              <a:gd name="connsiteY6" fmla="*/ 11841327 h 11841327"/>
              <a:gd name="connsiteX0" fmla="*/ 0 w 6356351"/>
              <a:gd name="connsiteY0" fmla="*/ 0 h 11927052"/>
              <a:gd name="connsiteX1" fmla="*/ 3123527 w 6356351"/>
              <a:gd name="connsiteY1" fmla="*/ 0 h 11927052"/>
              <a:gd name="connsiteX2" fmla="*/ 3151268 w 6356351"/>
              <a:gd name="connsiteY2" fmla="*/ 124864 h 11927052"/>
              <a:gd name="connsiteX3" fmla="*/ 4853562 w 6356351"/>
              <a:gd name="connsiteY3" fmla="*/ 2168895 h 11927052"/>
              <a:gd name="connsiteX4" fmla="*/ 6341816 w 6356351"/>
              <a:gd name="connsiteY4" fmla="*/ 4773903 h 11927052"/>
              <a:gd name="connsiteX5" fmla="*/ 5939151 w 6356351"/>
              <a:gd name="connsiteY5" fmla="*/ 5849430 h 11927052"/>
              <a:gd name="connsiteX6" fmla="*/ 9535 w 6356351"/>
              <a:gd name="connsiteY6" fmla="*/ 11927052 h 11927052"/>
              <a:gd name="connsiteX0" fmla="*/ 3113992 w 6346816"/>
              <a:gd name="connsiteY0" fmla="*/ 0 h 11927052"/>
              <a:gd name="connsiteX1" fmla="*/ 3141733 w 6346816"/>
              <a:gd name="connsiteY1" fmla="*/ 124864 h 11927052"/>
              <a:gd name="connsiteX2" fmla="*/ 4844027 w 6346816"/>
              <a:gd name="connsiteY2" fmla="*/ 2168895 h 11927052"/>
              <a:gd name="connsiteX3" fmla="*/ 6332281 w 6346816"/>
              <a:gd name="connsiteY3" fmla="*/ 4773903 h 11927052"/>
              <a:gd name="connsiteX4" fmla="*/ 5929616 w 6346816"/>
              <a:gd name="connsiteY4" fmla="*/ 5849430 h 11927052"/>
              <a:gd name="connsiteX5" fmla="*/ 0 w 6346816"/>
              <a:gd name="connsiteY5" fmla="*/ 11927052 h 1192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816" h="11927052">
                <a:moveTo>
                  <a:pt x="3113992" y="0"/>
                </a:moveTo>
                <a:lnTo>
                  <a:pt x="3141733" y="124864"/>
                </a:lnTo>
                <a:cubicBezTo>
                  <a:pt x="3381085" y="1005885"/>
                  <a:pt x="4157298" y="1626722"/>
                  <a:pt x="4844027" y="2168895"/>
                </a:cubicBezTo>
                <a:cubicBezTo>
                  <a:pt x="5628869" y="2788521"/>
                  <a:pt x="6467983" y="3684905"/>
                  <a:pt x="6332281" y="4773903"/>
                </a:cubicBezTo>
                <a:cubicBezTo>
                  <a:pt x="6283543" y="5163024"/>
                  <a:pt x="6111293" y="5514894"/>
                  <a:pt x="5929616" y="5849430"/>
                </a:cubicBezTo>
                <a:cubicBezTo>
                  <a:pt x="5388293" y="6846699"/>
                  <a:pt x="2106424" y="11124922"/>
                  <a:pt x="0" y="11927052"/>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0" name="Freeform: Shape 19">
            <a:extLst>
              <a:ext uri="{FF2B5EF4-FFF2-40B4-BE49-F238E27FC236}">
                <a16:creationId xmlns:a16="http://schemas.microsoft.com/office/drawing/2014/main" id="{444D3A10-EBC4-4C40-B103-797C8398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89544" y="3798447"/>
            <a:ext cx="1269992" cy="4849095"/>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prstClr val="white"/>
              </a:solidFill>
              <a:latin typeface="Avenir Next LT Pro" panose="020B0504020202020204" pitchFamily="34" charset="0"/>
            </a:endParaRPr>
          </a:p>
        </p:txBody>
      </p:sp>
      <p:sp>
        <p:nvSpPr>
          <p:cNvPr id="22" name="Freeform: Shape 21">
            <a:extLst>
              <a:ext uri="{FF2B5EF4-FFF2-40B4-BE49-F238E27FC236}">
                <a16:creationId xmlns:a16="http://schemas.microsoft.com/office/drawing/2014/main" id="{532D9B79-0E05-4058-92C0-8FE5C684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031998" y="3555992"/>
            <a:ext cx="1269994" cy="5334005"/>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 name="TextBox 5">
            <a:extLst>
              <a:ext uri="{FF2B5EF4-FFF2-40B4-BE49-F238E27FC236}">
                <a16:creationId xmlns:a16="http://schemas.microsoft.com/office/drawing/2014/main" id="{09376E6F-77DC-454F-93EC-8AC19C19C335}"/>
              </a:ext>
            </a:extLst>
          </p:cNvPr>
          <p:cNvSpPr txBox="1"/>
          <p:nvPr/>
        </p:nvSpPr>
        <p:spPr>
          <a:xfrm>
            <a:off x="444674" y="4327742"/>
            <a:ext cx="4413335"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mj-lt"/>
                <a:ea typeface="+mj-ea"/>
                <a:cs typeface="+mj-cs"/>
              </a:rPr>
              <a:t>Business Insights</a:t>
            </a:r>
          </a:p>
          <a:p>
            <a:r>
              <a:rPr lang="en-US" sz="1000" b="1">
                <a:latin typeface="+mj-lt"/>
                <a:ea typeface="+mj-ea"/>
                <a:cs typeface="+mj-cs"/>
              </a:rPr>
              <a:t>WHAT ARE EXTRACTED FROM VISULIZATION AND DATA MODELING</a:t>
            </a:r>
          </a:p>
        </p:txBody>
      </p:sp>
      <p:sp>
        <p:nvSpPr>
          <p:cNvPr id="2" name="Slide Number Placeholder 1">
            <a:extLst>
              <a:ext uri="{FF2B5EF4-FFF2-40B4-BE49-F238E27FC236}">
                <a16:creationId xmlns:a16="http://schemas.microsoft.com/office/drawing/2014/main" id="{6D9DCA46-DB89-4A04-A80A-F7812D29CB3C}"/>
              </a:ext>
            </a:extLst>
          </p:cNvPr>
          <p:cNvSpPr>
            <a:spLocks noGrp="1"/>
          </p:cNvSpPr>
          <p:nvPr>
            <p:ph type="sldNum" sz="quarter" idx="12"/>
          </p:nvPr>
        </p:nvSpPr>
        <p:spPr/>
        <p:txBody>
          <a:bodyPr/>
          <a:lstStyle/>
          <a:p>
            <a:fld id="{07CE569E-9B7C-4CB9-AB80-C0841F922CFF}" type="slidenum">
              <a:rPr lang="en-US" smtClean="0"/>
              <a:t>13</a:t>
            </a:fld>
            <a:endParaRPr lang="en-US"/>
          </a:p>
        </p:txBody>
      </p:sp>
    </p:spTree>
    <p:extLst>
      <p:ext uri="{BB962C8B-B14F-4D97-AF65-F5344CB8AC3E}">
        <p14:creationId xmlns:p14="http://schemas.microsoft.com/office/powerpoint/2010/main" val="157415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4" descr="Diagram&#10;&#10;Description automatically generated">
            <a:extLst>
              <a:ext uri="{FF2B5EF4-FFF2-40B4-BE49-F238E27FC236}">
                <a16:creationId xmlns:a16="http://schemas.microsoft.com/office/drawing/2014/main" id="{8B206896-0428-4C07-B2D6-71CF230F2F01}"/>
              </a:ext>
            </a:extLst>
          </p:cNvPr>
          <p:cNvPicPr>
            <a:picLocks noChangeAspect="1"/>
          </p:cNvPicPr>
          <p:nvPr/>
        </p:nvPicPr>
        <p:blipFill rotWithShape="1">
          <a:blip r:embed="rId2"/>
          <a:srcRect l="37927" r="9090"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48" name="Freeform: Shape 147">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25" name="Diagram 7">
            <a:extLst>
              <a:ext uri="{FF2B5EF4-FFF2-40B4-BE49-F238E27FC236}">
                <a16:creationId xmlns:a16="http://schemas.microsoft.com/office/drawing/2014/main" id="{CD4BF75B-B7DB-4C4B-9ED4-04D700E8DDF6}"/>
              </a:ext>
            </a:extLst>
          </p:cNvPr>
          <p:cNvGraphicFramePr/>
          <p:nvPr>
            <p:extLst>
              <p:ext uri="{D42A27DB-BD31-4B8C-83A1-F6EECF244321}">
                <p14:modId xmlns:p14="http://schemas.microsoft.com/office/powerpoint/2010/main" val="1631331648"/>
              </p:ext>
            </p:extLst>
          </p:nvPr>
        </p:nvGraphicFramePr>
        <p:xfrm>
          <a:off x="6096000" y="2286000"/>
          <a:ext cx="5334000" cy="3810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Slide Number Placeholder 11">
            <a:extLst>
              <a:ext uri="{FF2B5EF4-FFF2-40B4-BE49-F238E27FC236}">
                <a16:creationId xmlns:a16="http://schemas.microsoft.com/office/drawing/2014/main" id="{E3739530-3AF8-4984-9C92-6AB555650FFA}"/>
              </a:ext>
            </a:extLst>
          </p:cNvPr>
          <p:cNvSpPr>
            <a:spLocks noGrp="1"/>
          </p:cNvSpPr>
          <p:nvPr>
            <p:ph type="sldNum" sz="quarter" idx="12"/>
          </p:nvPr>
        </p:nvSpPr>
        <p:spPr/>
        <p:txBody>
          <a:bodyPr/>
          <a:lstStyle/>
          <a:p>
            <a:fld id="{07CE569E-9B7C-4CB9-AB80-C0841F922CFF}" type="slidenum">
              <a:rPr lang="en-US" smtClean="0"/>
              <a:t>14</a:t>
            </a:fld>
            <a:endParaRPr lang="en-US"/>
          </a:p>
        </p:txBody>
      </p:sp>
    </p:spTree>
    <p:extLst>
      <p:ext uri="{BB962C8B-B14F-4D97-AF65-F5344CB8AC3E}">
        <p14:creationId xmlns:p14="http://schemas.microsoft.com/office/powerpoint/2010/main" val="3545017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F1524-4B40-4667-A998-680EFEB589DF}"/>
              </a:ext>
            </a:extLst>
          </p:cNvPr>
          <p:cNvSpPr>
            <a:spLocks noGrp="1"/>
          </p:cNvSpPr>
          <p:nvPr>
            <p:ph type="title"/>
          </p:nvPr>
        </p:nvSpPr>
        <p:spPr>
          <a:xfrm>
            <a:off x="500224" y="425871"/>
            <a:ext cx="11075241" cy="476250"/>
          </a:xfrm>
        </p:spPr>
        <p:txBody>
          <a:bodyPr>
            <a:noAutofit/>
          </a:bodyPr>
          <a:lstStyle/>
          <a:p>
            <a:r>
              <a:rPr lang="en-US" sz="3200"/>
              <a:t>Understanding Chicago Market – Tableau Dashboard</a:t>
            </a:r>
          </a:p>
        </p:txBody>
      </p:sp>
      <p:sp>
        <p:nvSpPr>
          <p:cNvPr id="3" name="Slide Number Placeholder 2">
            <a:extLst>
              <a:ext uri="{FF2B5EF4-FFF2-40B4-BE49-F238E27FC236}">
                <a16:creationId xmlns:a16="http://schemas.microsoft.com/office/drawing/2014/main" id="{8A4D94AC-E741-4F86-9B22-8B6FFBBA5A94}"/>
              </a:ext>
            </a:extLst>
          </p:cNvPr>
          <p:cNvSpPr>
            <a:spLocks noGrp="1"/>
          </p:cNvSpPr>
          <p:nvPr>
            <p:ph type="sldNum" sz="quarter" idx="12"/>
          </p:nvPr>
        </p:nvSpPr>
        <p:spPr/>
        <p:txBody>
          <a:bodyPr/>
          <a:lstStyle/>
          <a:p>
            <a:fld id="{07CE569E-9B7C-4CB9-AB80-C0841F922CFF}" type="slidenum">
              <a:rPr lang="en-US" smtClean="0"/>
              <a:t>15</a:t>
            </a:fld>
            <a:endParaRPr lang="en-US"/>
          </a:p>
        </p:txBody>
      </p:sp>
      <p:pic>
        <p:nvPicPr>
          <p:cNvPr id="6" name="Picture 5">
            <a:extLst>
              <a:ext uri="{FF2B5EF4-FFF2-40B4-BE49-F238E27FC236}">
                <a16:creationId xmlns:a16="http://schemas.microsoft.com/office/drawing/2014/main" id="{B76D7C99-C014-4404-8DB4-A21F524AF64C}"/>
              </a:ext>
            </a:extLst>
          </p:cNvPr>
          <p:cNvPicPr>
            <a:picLocks noChangeAspect="1"/>
          </p:cNvPicPr>
          <p:nvPr/>
        </p:nvPicPr>
        <p:blipFill>
          <a:blip r:embed="rId2"/>
          <a:stretch>
            <a:fillRect/>
          </a:stretch>
        </p:blipFill>
        <p:spPr>
          <a:xfrm>
            <a:off x="500224" y="876377"/>
            <a:ext cx="10468947" cy="5845098"/>
          </a:xfrm>
          <a:prstGeom prst="rect">
            <a:avLst/>
          </a:prstGeom>
        </p:spPr>
      </p:pic>
    </p:spTree>
    <p:extLst>
      <p:ext uri="{BB962C8B-B14F-4D97-AF65-F5344CB8AC3E}">
        <p14:creationId xmlns:p14="http://schemas.microsoft.com/office/powerpoint/2010/main" val="421596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86E2-EFB8-4BD5-B946-EA209549CC37}"/>
              </a:ext>
            </a:extLst>
          </p:cNvPr>
          <p:cNvSpPr>
            <a:spLocks noGrp="1"/>
          </p:cNvSpPr>
          <p:nvPr>
            <p:ph type="title"/>
          </p:nvPr>
        </p:nvSpPr>
        <p:spPr>
          <a:xfrm>
            <a:off x="573728" y="345908"/>
            <a:ext cx="11128375" cy="635000"/>
          </a:xfrm>
        </p:spPr>
        <p:txBody>
          <a:bodyPr>
            <a:normAutofit/>
          </a:bodyPr>
          <a:lstStyle/>
          <a:p>
            <a:r>
              <a:rPr lang="en-US" sz="3600"/>
              <a:t>Explore Detailed Metrics by Neighborhood</a:t>
            </a:r>
          </a:p>
        </p:txBody>
      </p:sp>
      <p:sp>
        <p:nvSpPr>
          <p:cNvPr id="10" name="TextBox 9">
            <a:extLst>
              <a:ext uri="{FF2B5EF4-FFF2-40B4-BE49-F238E27FC236}">
                <a16:creationId xmlns:a16="http://schemas.microsoft.com/office/drawing/2014/main" id="{CF495424-89F3-49AD-9502-0A269DCD3961}"/>
              </a:ext>
            </a:extLst>
          </p:cNvPr>
          <p:cNvSpPr txBox="1"/>
          <p:nvPr/>
        </p:nvSpPr>
        <p:spPr>
          <a:xfrm rot="10800000" flipV="1">
            <a:off x="653394" y="5358274"/>
            <a:ext cx="5493171" cy="9377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Information for every listing within the specified neighborhood is displayed via layered Tableau map. </a:t>
            </a:r>
          </a:p>
        </p:txBody>
      </p:sp>
      <p:sp>
        <p:nvSpPr>
          <p:cNvPr id="11" name="TextBox 10">
            <a:extLst>
              <a:ext uri="{FF2B5EF4-FFF2-40B4-BE49-F238E27FC236}">
                <a16:creationId xmlns:a16="http://schemas.microsoft.com/office/drawing/2014/main" id="{27F06B64-A32C-44FE-A8A2-414CCB380AB8}"/>
              </a:ext>
            </a:extLst>
          </p:cNvPr>
          <p:cNvSpPr txBox="1"/>
          <p:nvPr/>
        </p:nvSpPr>
        <p:spPr>
          <a:xfrm>
            <a:off x="6367567" y="5361969"/>
            <a:ext cx="53257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Geographical map shows overall metrics for each neighborhood in Chicago. </a:t>
            </a:r>
          </a:p>
        </p:txBody>
      </p:sp>
      <p:sp>
        <p:nvSpPr>
          <p:cNvPr id="4" name="Slide Number Placeholder 3">
            <a:extLst>
              <a:ext uri="{FF2B5EF4-FFF2-40B4-BE49-F238E27FC236}">
                <a16:creationId xmlns:a16="http://schemas.microsoft.com/office/drawing/2014/main" id="{0DC01BAF-A848-4518-9BE1-130F8FD8FF65}"/>
              </a:ext>
            </a:extLst>
          </p:cNvPr>
          <p:cNvSpPr>
            <a:spLocks noGrp="1"/>
          </p:cNvSpPr>
          <p:nvPr>
            <p:ph type="sldNum" sz="quarter" idx="12"/>
          </p:nvPr>
        </p:nvSpPr>
        <p:spPr/>
        <p:txBody>
          <a:bodyPr/>
          <a:lstStyle/>
          <a:p>
            <a:fld id="{07CE569E-9B7C-4CB9-AB80-C0841F922CFF}" type="slidenum">
              <a:rPr lang="en-US" smtClean="0"/>
              <a:t>16</a:t>
            </a:fld>
            <a:endParaRPr lang="en-US"/>
          </a:p>
        </p:txBody>
      </p:sp>
      <p:pic>
        <p:nvPicPr>
          <p:cNvPr id="18" name="Picture 17">
            <a:extLst>
              <a:ext uri="{FF2B5EF4-FFF2-40B4-BE49-F238E27FC236}">
                <a16:creationId xmlns:a16="http://schemas.microsoft.com/office/drawing/2014/main" id="{3CB7D0D4-8D6C-44F2-A10F-3F70F3B65FC5}"/>
              </a:ext>
            </a:extLst>
          </p:cNvPr>
          <p:cNvPicPr>
            <a:picLocks noChangeAspect="1"/>
          </p:cNvPicPr>
          <p:nvPr/>
        </p:nvPicPr>
        <p:blipFill>
          <a:blip r:embed="rId2"/>
          <a:stretch>
            <a:fillRect/>
          </a:stretch>
        </p:blipFill>
        <p:spPr>
          <a:xfrm>
            <a:off x="6564371" y="1557834"/>
            <a:ext cx="5153176" cy="3650777"/>
          </a:xfrm>
          <a:prstGeom prst="rect">
            <a:avLst/>
          </a:prstGeom>
        </p:spPr>
      </p:pic>
      <p:pic>
        <p:nvPicPr>
          <p:cNvPr id="19" name="Picture 18">
            <a:extLst>
              <a:ext uri="{FF2B5EF4-FFF2-40B4-BE49-F238E27FC236}">
                <a16:creationId xmlns:a16="http://schemas.microsoft.com/office/drawing/2014/main" id="{EE8E21D4-17DA-49F5-85F4-C76A0FA2FABA}"/>
              </a:ext>
            </a:extLst>
          </p:cNvPr>
          <p:cNvPicPr>
            <a:picLocks noChangeAspect="1"/>
          </p:cNvPicPr>
          <p:nvPr/>
        </p:nvPicPr>
        <p:blipFill>
          <a:blip r:embed="rId3"/>
          <a:stretch>
            <a:fillRect/>
          </a:stretch>
        </p:blipFill>
        <p:spPr>
          <a:xfrm>
            <a:off x="652462" y="1557834"/>
            <a:ext cx="5494103" cy="3695700"/>
          </a:xfrm>
          <a:prstGeom prst="rect">
            <a:avLst/>
          </a:prstGeom>
        </p:spPr>
      </p:pic>
    </p:spTree>
    <p:extLst>
      <p:ext uri="{BB962C8B-B14F-4D97-AF65-F5344CB8AC3E}">
        <p14:creationId xmlns:p14="http://schemas.microsoft.com/office/powerpoint/2010/main" val="105038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2B6CF8-846C-4384-8D31-ACAA61613F32}"/>
              </a:ext>
            </a:extLst>
          </p:cNvPr>
          <p:cNvSpPr/>
          <p:nvPr/>
        </p:nvSpPr>
        <p:spPr>
          <a:xfrm>
            <a:off x="630919" y="344385"/>
            <a:ext cx="7952068" cy="646331"/>
          </a:xfrm>
          <a:prstGeom prst="rect">
            <a:avLst/>
          </a:prstGeom>
        </p:spPr>
        <p:txBody>
          <a:bodyPr wrap="square" lIns="91440" tIns="45720" rIns="91440" bIns="45720" anchor="t">
            <a:spAutoFit/>
          </a:bodyPr>
          <a:lstStyle/>
          <a:p>
            <a:r>
              <a:rPr lang="en-US" sz="3600">
                <a:latin typeface="+mj-lt"/>
                <a:ea typeface="+mj-ea"/>
                <a:cs typeface="+mj-cs"/>
              </a:rPr>
              <a:t>Explore Guest Choice</a:t>
            </a:r>
          </a:p>
        </p:txBody>
      </p:sp>
      <p:pic>
        <p:nvPicPr>
          <p:cNvPr id="4" name="Picture 4" descr="Chart, bar chart&#10;&#10;Description automatically generated">
            <a:extLst>
              <a:ext uri="{FF2B5EF4-FFF2-40B4-BE49-F238E27FC236}">
                <a16:creationId xmlns:a16="http://schemas.microsoft.com/office/drawing/2014/main" id="{90A8C0C3-C591-4A5B-A47C-A855C5954257}"/>
              </a:ext>
            </a:extLst>
          </p:cNvPr>
          <p:cNvPicPr>
            <a:picLocks noChangeAspect="1"/>
          </p:cNvPicPr>
          <p:nvPr/>
        </p:nvPicPr>
        <p:blipFill>
          <a:blip r:embed="rId2"/>
          <a:stretch>
            <a:fillRect/>
          </a:stretch>
        </p:blipFill>
        <p:spPr>
          <a:xfrm>
            <a:off x="6252246" y="1365807"/>
            <a:ext cx="4663756" cy="4346282"/>
          </a:xfrm>
          <a:prstGeom prst="rect">
            <a:avLst/>
          </a:prstGeom>
        </p:spPr>
      </p:pic>
      <p:pic>
        <p:nvPicPr>
          <p:cNvPr id="8" name="Picture 8" descr="Chart, bar chart&#10;&#10;Description automatically generated">
            <a:extLst>
              <a:ext uri="{FF2B5EF4-FFF2-40B4-BE49-F238E27FC236}">
                <a16:creationId xmlns:a16="http://schemas.microsoft.com/office/drawing/2014/main" id="{C90E7657-A1EB-4C9F-9268-7E223D0F2CAA}"/>
              </a:ext>
            </a:extLst>
          </p:cNvPr>
          <p:cNvPicPr>
            <a:picLocks noChangeAspect="1"/>
          </p:cNvPicPr>
          <p:nvPr/>
        </p:nvPicPr>
        <p:blipFill>
          <a:blip r:embed="rId3"/>
          <a:stretch>
            <a:fillRect/>
          </a:stretch>
        </p:blipFill>
        <p:spPr>
          <a:xfrm>
            <a:off x="1437026" y="1369689"/>
            <a:ext cx="4663756" cy="4334780"/>
          </a:xfrm>
          <a:prstGeom prst="rect">
            <a:avLst/>
          </a:prstGeom>
        </p:spPr>
      </p:pic>
      <p:sp>
        <p:nvSpPr>
          <p:cNvPr id="3" name="Slide Number Placeholder 2">
            <a:extLst>
              <a:ext uri="{FF2B5EF4-FFF2-40B4-BE49-F238E27FC236}">
                <a16:creationId xmlns:a16="http://schemas.microsoft.com/office/drawing/2014/main" id="{84EB6D7A-F615-4ED5-9E7A-BFC46A030446}"/>
              </a:ext>
            </a:extLst>
          </p:cNvPr>
          <p:cNvSpPr>
            <a:spLocks noGrp="1"/>
          </p:cNvSpPr>
          <p:nvPr>
            <p:ph type="sldNum" sz="quarter" idx="12"/>
          </p:nvPr>
        </p:nvSpPr>
        <p:spPr/>
        <p:txBody>
          <a:bodyPr/>
          <a:lstStyle/>
          <a:p>
            <a:fld id="{07CE569E-9B7C-4CB9-AB80-C0841F922CFF}" type="slidenum">
              <a:rPr lang="en-US" smtClean="0"/>
              <a:t>17</a:t>
            </a:fld>
            <a:endParaRPr lang="en-US"/>
          </a:p>
        </p:txBody>
      </p:sp>
    </p:spTree>
    <p:extLst>
      <p:ext uri="{BB962C8B-B14F-4D97-AF65-F5344CB8AC3E}">
        <p14:creationId xmlns:p14="http://schemas.microsoft.com/office/powerpoint/2010/main" val="2869912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2AE1-0E23-44FE-922C-74236AB01184}"/>
              </a:ext>
            </a:extLst>
          </p:cNvPr>
          <p:cNvSpPr>
            <a:spLocks noGrp="1"/>
          </p:cNvSpPr>
          <p:nvPr>
            <p:ph type="title"/>
          </p:nvPr>
        </p:nvSpPr>
        <p:spPr>
          <a:xfrm>
            <a:off x="629708" y="603961"/>
            <a:ext cx="10668000" cy="603250"/>
          </a:xfrm>
        </p:spPr>
        <p:txBody>
          <a:bodyPr>
            <a:normAutofit/>
          </a:bodyPr>
          <a:lstStyle/>
          <a:p>
            <a:r>
              <a:rPr lang="en-US" sz="3600"/>
              <a:t>Super-Host Effects on Overall Review Score </a:t>
            </a:r>
          </a:p>
        </p:txBody>
      </p:sp>
      <p:sp>
        <p:nvSpPr>
          <p:cNvPr id="4" name="Content Placeholder 3">
            <a:extLst>
              <a:ext uri="{FF2B5EF4-FFF2-40B4-BE49-F238E27FC236}">
                <a16:creationId xmlns:a16="http://schemas.microsoft.com/office/drawing/2014/main" id="{55562D6B-E380-4B4D-8FB4-C3DB62C55218}"/>
              </a:ext>
            </a:extLst>
          </p:cNvPr>
          <p:cNvSpPr>
            <a:spLocks noGrp="1"/>
          </p:cNvSpPr>
          <p:nvPr>
            <p:ph sz="half" idx="2"/>
          </p:nvPr>
        </p:nvSpPr>
        <p:spPr>
          <a:xfrm>
            <a:off x="7987471" y="2063749"/>
            <a:ext cx="3008612" cy="3811755"/>
          </a:xfrm>
        </p:spPr>
        <p:txBody>
          <a:bodyPr vert="horz" lIns="91440" tIns="45720" rIns="91440" bIns="45720" rtlCol="0" anchor="t">
            <a:normAutofit fontScale="85000" lnSpcReduction="20000"/>
          </a:bodyPr>
          <a:lstStyle/>
          <a:p>
            <a:r>
              <a:rPr lang="en-US">
                <a:solidFill>
                  <a:srgbClr val="FFFFFF"/>
                </a:solidFill>
                <a:ea typeface="+mn-lt"/>
                <a:cs typeface="+mn-lt"/>
              </a:rPr>
              <a:t>Review scores are very sensitive to whether host is a super-host and overall</a:t>
            </a:r>
          </a:p>
          <a:p>
            <a:r>
              <a:rPr lang="en-US">
                <a:solidFill>
                  <a:srgbClr val="FFFFFF"/>
                </a:solidFill>
                <a:ea typeface="+mn-lt"/>
                <a:cs typeface="+mn-lt"/>
              </a:rPr>
              <a:t>Review scores are 4% lower when host is not a super host. </a:t>
            </a:r>
            <a:endParaRPr lang="en-US">
              <a:solidFill>
                <a:srgbClr val="FFFFFF"/>
              </a:solidFill>
            </a:endParaRPr>
          </a:p>
        </p:txBody>
      </p:sp>
      <p:pic>
        <p:nvPicPr>
          <p:cNvPr id="6" name="Picture 5" descr="Chart, bar chart&#10;&#10;Description automatically generated">
            <a:extLst>
              <a:ext uri="{FF2B5EF4-FFF2-40B4-BE49-F238E27FC236}">
                <a16:creationId xmlns:a16="http://schemas.microsoft.com/office/drawing/2014/main" id="{2B17678C-00AB-446F-A862-40434D78E2C0}"/>
              </a:ext>
            </a:extLst>
          </p:cNvPr>
          <p:cNvPicPr>
            <a:picLocks noChangeAspect="1"/>
          </p:cNvPicPr>
          <p:nvPr/>
        </p:nvPicPr>
        <p:blipFill>
          <a:blip r:embed="rId3"/>
          <a:stretch>
            <a:fillRect/>
          </a:stretch>
        </p:blipFill>
        <p:spPr>
          <a:xfrm>
            <a:off x="815366" y="1713773"/>
            <a:ext cx="6452214" cy="4541559"/>
          </a:xfrm>
          <a:prstGeom prst="rect">
            <a:avLst/>
          </a:prstGeom>
        </p:spPr>
      </p:pic>
      <p:sp>
        <p:nvSpPr>
          <p:cNvPr id="3" name="Slide Number Placeholder 2">
            <a:extLst>
              <a:ext uri="{FF2B5EF4-FFF2-40B4-BE49-F238E27FC236}">
                <a16:creationId xmlns:a16="http://schemas.microsoft.com/office/drawing/2014/main" id="{8F21A89B-FBEA-4712-AAA9-C5C4698C3860}"/>
              </a:ext>
            </a:extLst>
          </p:cNvPr>
          <p:cNvSpPr>
            <a:spLocks noGrp="1"/>
          </p:cNvSpPr>
          <p:nvPr>
            <p:ph type="sldNum" sz="quarter" idx="12"/>
          </p:nvPr>
        </p:nvSpPr>
        <p:spPr/>
        <p:txBody>
          <a:bodyPr/>
          <a:lstStyle/>
          <a:p>
            <a:fld id="{07CE569E-9B7C-4CB9-AB80-C0841F922CFF}" type="slidenum">
              <a:rPr lang="en-US" smtClean="0"/>
              <a:t>18</a:t>
            </a:fld>
            <a:endParaRPr lang="en-US"/>
          </a:p>
        </p:txBody>
      </p:sp>
    </p:spTree>
    <p:extLst>
      <p:ext uri="{BB962C8B-B14F-4D97-AF65-F5344CB8AC3E}">
        <p14:creationId xmlns:p14="http://schemas.microsoft.com/office/powerpoint/2010/main" val="3451473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B875-ABCE-4DAD-B7D5-6BE6BFB7ABA9}"/>
              </a:ext>
            </a:extLst>
          </p:cNvPr>
          <p:cNvSpPr>
            <a:spLocks noGrp="1"/>
          </p:cNvSpPr>
          <p:nvPr>
            <p:ph type="title"/>
          </p:nvPr>
        </p:nvSpPr>
        <p:spPr>
          <a:xfrm>
            <a:off x="627759" y="313601"/>
            <a:ext cx="10668000" cy="698500"/>
          </a:xfrm>
        </p:spPr>
        <p:txBody>
          <a:bodyPr>
            <a:normAutofit/>
          </a:bodyPr>
          <a:lstStyle/>
          <a:p>
            <a:r>
              <a:rPr lang="en-US" sz="3600"/>
              <a:t>Occupancy Rate </a:t>
            </a:r>
          </a:p>
        </p:txBody>
      </p:sp>
      <p:sp>
        <p:nvSpPr>
          <p:cNvPr id="7" name="TextBox 6">
            <a:extLst>
              <a:ext uri="{FF2B5EF4-FFF2-40B4-BE49-F238E27FC236}">
                <a16:creationId xmlns:a16="http://schemas.microsoft.com/office/drawing/2014/main" id="{D5022EA8-4699-460C-84B4-83DA5B13A528}"/>
              </a:ext>
            </a:extLst>
          </p:cNvPr>
          <p:cNvSpPr txBox="1"/>
          <p:nvPr/>
        </p:nvSpPr>
        <p:spPr>
          <a:xfrm>
            <a:off x="1348076" y="59920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Accommodates = 16</a:t>
            </a:r>
          </a:p>
        </p:txBody>
      </p:sp>
      <p:sp>
        <p:nvSpPr>
          <p:cNvPr id="9" name="TextBox 8">
            <a:extLst>
              <a:ext uri="{FF2B5EF4-FFF2-40B4-BE49-F238E27FC236}">
                <a16:creationId xmlns:a16="http://schemas.microsoft.com/office/drawing/2014/main" id="{E5BAA4CA-33D7-41E4-95E2-1ECD453F6229}"/>
              </a:ext>
            </a:extLst>
          </p:cNvPr>
          <p:cNvSpPr txBox="1"/>
          <p:nvPr/>
        </p:nvSpPr>
        <p:spPr>
          <a:xfrm>
            <a:off x="5958982" y="59920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Accommodates = 3</a:t>
            </a:r>
          </a:p>
        </p:txBody>
      </p:sp>
      <p:sp>
        <p:nvSpPr>
          <p:cNvPr id="10" name="TextBox 9">
            <a:extLst>
              <a:ext uri="{FF2B5EF4-FFF2-40B4-BE49-F238E27FC236}">
                <a16:creationId xmlns:a16="http://schemas.microsoft.com/office/drawing/2014/main" id="{930E99D4-2BF8-4B94-87C8-DAB3268EF66C}"/>
              </a:ext>
            </a:extLst>
          </p:cNvPr>
          <p:cNvSpPr txBox="1"/>
          <p:nvPr/>
        </p:nvSpPr>
        <p:spPr>
          <a:xfrm>
            <a:off x="9654313" y="2592252"/>
            <a:ext cx="228366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Occupancy rate is sensitive to the number of people the listing can accommodate. The more people the listing can accommodate, the lower the occupancy rate</a:t>
            </a:r>
            <a:endParaRPr lang="en-US"/>
          </a:p>
        </p:txBody>
      </p:sp>
      <p:sp>
        <p:nvSpPr>
          <p:cNvPr id="3" name="Slide Number Placeholder 2">
            <a:extLst>
              <a:ext uri="{FF2B5EF4-FFF2-40B4-BE49-F238E27FC236}">
                <a16:creationId xmlns:a16="http://schemas.microsoft.com/office/drawing/2014/main" id="{8BF2B04E-ABC0-4D5F-A44C-CFB88E1576A2}"/>
              </a:ext>
            </a:extLst>
          </p:cNvPr>
          <p:cNvSpPr>
            <a:spLocks noGrp="1"/>
          </p:cNvSpPr>
          <p:nvPr>
            <p:ph type="sldNum" sz="quarter" idx="12"/>
          </p:nvPr>
        </p:nvSpPr>
        <p:spPr/>
        <p:txBody>
          <a:bodyPr/>
          <a:lstStyle/>
          <a:p>
            <a:fld id="{07CE569E-9B7C-4CB9-AB80-C0841F922CFF}" type="slidenum">
              <a:rPr lang="en-US" smtClean="0"/>
              <a:t>19</a:t>
            </a:fld>
            <a:endParaRPr lang="en-US"/>
          </a:p>
        </p:txBody>
      </p:sp>
      <p:pic>
        <p:nvPicPr>
          <p:cNvPr id="13" name="Picture 13" descr="Chart, bar chart&#10;&#10;Description automatically generated">
            <a:extLst>
              <a:ext uri="{FF2B5EF4-FFF2-40B4-BE49-F238E27FC236}">
                <a16:creationId xmlns:a16="http://schemas.microsoft.com/office/drawing/2014/main" id="{9BD0EA9E-0B6E-43DC-A02A-09A68ED872F5}"/>
              </a:ext>
            </a:extLst>
          </p:cNvPr>
          <p:cNvPicPr>
            <a:picLocks noGrp="1" noChangeAspect="1"/>
          </p:cNvPicPr>
          <p:nvPr>
            <p:ph sz="half" idx="1"/>
          </p:nvPr>
        </p:nvPicPr>
        <p:blipFill>
          <a:blip r:embed="rId2"/>
          <a:stretch>
            <a:fillRect/>
          </a:stretch>
        </p:blipFill>
        <p:spPr>
          <a:xfrm>
            <a:off x="791533" y="1216925"/>
            <a:ext cx="4136709" cy="4560627"/>
          </a:xfrm>
        </p:spPr>
      </p:pic>
      <p:pic>
        <p:nvPicPr>
          <p:cNvPr id="14" name="Picture 14" descr="Chart, bar chart&#10;&#10;Description automatically generated">
            <a:extLst>
              <a:ext uri="{FF2B5EF4-FFF2-40B4-BE49-F238E27FC236}">
                <a16:creationId xmlns:a16="http://schemas.microsoft.com/office/drawing/2014/main" id="{5DB8C8D0-1967-44D6-B876-228D2BC23763}"/>
              </a:ext>
            </a:extLst>
          </p:cNvPr>
          <p:cNvPicPr>
            <a:picLocks noGrp="1" noChangeAspect="1"/>
          </p:cNvPicPr>
          <p:nvPr>
            <p:ph sz="half" idx="2"/>
          </p:nvPr>
        </p:nvPicPr>
        <p:blipFill>
          <a:blip r:embed="rId3"/>
          <a:stretch>
            <a:fillRect/>
          </a:stretch>
        </p:blipFill>
        <p:spPr>
          <a:xfrm>
            <a:off x="5125179" y="1216925"/>
            <a:ext cx="3921475" cy="4560627"/>
          </a:xfrm>
        </p:spPr>
      </p:pic>
    </p:spTree>
    <p:extLst>
      <p:ext uri="{BB962C8B-B14F-4D97-AF65-F5344CB8AC3E}">
        <p14:creationId xmlns:p14="http://schemas.microsoft.com/office/powerpoint/2010/main" val="64231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pic>
        <p:nvPicPr>
          <p:cNvPr id="26" name="Picture 26" descr="A dining room table&#10;&#10;Description automatically generated">
            <a:extLst>
              <a:ext uri="{FF2B5EF4-FFF2-40B4-BE49-F238E27FC236}">
                <a16:creationId xmlns:a16="http://schemas.microsoft.com/office/drawing/2014/main" id="{599C68FE-4E28-4B4E-8639-0C19EE0E22B8}"/>
              </a:ext>
            </a:extLst>
          </p:cNvPr>
          <p:cNvPicPr>
            <a:picLocks noChangeAspect="1"/>
          </p:cNvPicPr>
          <p:nvPr/>
        </p:nvPicPr>
        <p:blipFill rotWithShape="1">
          <a:blip r:embed="rId2"/>
          <a:srcRect l="20054" r="22733" b="2"/>
          <a:stretch/>
        </p:blipFill>
        <p:spPr>
          <a:xfrm>
            <a:off x="762000" y="647179"/>
            <a:ext cx="4572000" cy="5334000"/>
          </a:xfrm>
          <a:prstGeom prst="rect">
            <a:avLst/>
          </a:prstGeom>
          <a:ln>
            <a:noFill/>
          </a:ln>
          <a:effectLst>
            <a:softEdge rad="112500"/>
          </a:effectLst>
        </p:spPr>
      </p:pic>
      <p:grpSp>
        <p:nvGrpSpPr>
          <p:cNvPr id="35" name="Group 34">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36" name="Freeform: Shape 35">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37" name="Freeform: Shape 36">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2" name="Title 1">
            <a:extLst>
              <a:ext uri="{FF2B5EF4-FFF2-40B4-BE49-F238E27FC236}">
                <a16:creationId xmlns:a16="http://schemas.microsoft.com/office/drawing/2014/main" id="{5879EC2A-6D9A-4882-9EA0-773628940C04}"/>
              </a:ext>
            </a:extLst>
          </p:cNvPr>
          <p:cNvSpPr>
            <a:spLocks noGrp="1"/>
          </p:cNvSpPr>
          <p:nvPr>
            <p:ph type="title"/>
          </p:nvPr>
        </p:nvSpPr>
        <p:spPr>
          <a:xfrm>
            <a:off x="6096000" y="571500"/>
            <a:ext cx="5334000" cy="1524000"/>
          </a:xfrm>
        </p:spPr>
        <p:txBody>
          <a:bodyPr>
            <a:normAutofit/>
          </a:bodyPr>
          <a:lstStyle/>
          <a:p>
            <a:r>
              <a:rPr lang="en-US" sz="3200"/>
              <a:t>AGENDA</a:t>
            </a:r>
          </a:p>
        </p:txBody>
      </p:sp>
      <p:graphicFrame>
        <p:nvGraphicFramePr>
          <p:cNvPr id="5" name="Content Placeholder 2">
            <a:extLst>
              <a:ext uri="{FF2B5EF4-FFF2-40B4-BE49-F238E27FC236}">
                <a16:creationId xmlns:a16="http://schemas.microsoft.com/office/drawing/2014/main" id="{71738836-136F-4567-A456-27144ABA8829}"/>
              </a:ext>
            </a:extLst>
          </p:cNvPr>
          <p:cNvGraphicFramePr>
            <a:graphicFrameLocks noGrp="1"/>
          </p:cNvGraphicFramePr>
          <p:nvPr>
            <p:ph idx="1"/>
            <p:extLst>
              <p:ext uri="{D42A27DB-BD31-4B8C-83A1-F6EECF244321}">
                <p14:modId xmlns:p14="http://schemas.microsoft.com/office/powerpoint/2010/main" val="3807778528"/>
              </p:ext>
            </p:extLst>
          </p:nvPr>
        </p:nvGraphicFramePr>
        <p:xfrm>
          <a:off x="6096000" y="2095500"/>
          <a:ext cx="5334000" cy="3810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 name="Slide Number Placeholder 49">
            <a:extLst>
              <a:ext uri="{FF2B5EF4-FFF2-40B4-BE49-F238E27FC236}">
                <a16:creationId xmlns:a16="http://schemas.microsoft.com/office/drawing/2014/main" id="{02FEEC91-E73C-4579-BA04-9434F7E96C95}"/>
              </a:ext>
            </a:extLst>
          </p:cNvPr>
          <p:cNvSpPr>
            <a:spLocks noGrp="1"/>
          </p:cNvSpPr>
          <p:nvPr>
            <p:ph type="sldNum" sz="quarter" idx="12"/>
          </p:nvPr>
        </p:nvSpPr>
        <p:spPr/>
        <p:txBody>
          <a:bodyPr/>
          <a:lstStyle/>
          <a:p>
            <a:fld id="{07CE569E-9B7C-4CB9-AB80-C0841F922CFF}" type="slidenum">
              <a:rPr lang="en-US" smtClean="0"/>
              <a:t>2</a:t>
            </a:fld>
            <a:endParaRPr lang="en-US"/>
          </a:p>
        </p:txBody>
      </p:sp>
    </p:spTree>
    <p:extLst>
      <p:ext uri="{BB962C8B-B14F-4D97-AF65-F5344CB8AC3E}">
        <p14:creationId xmlns:p14="http://schemas.microsoft.com/office/powerpoint/2010/main" val="1374176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509FF1A-E7BF-4E9C-877C-796652BB82FF}"/>
              </a:ext>
            </a:extLst>
          </p:cNvPr>
          <p:cNvSpPr txBox="1"/>
          <p:nvPr/>
        </p:nvSpPr>
        <p:spPr>
          <a:xfrm>
            <a:off x="6943959" y="1277357"/>
            <a:ext cx="389693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popularity for room type in terms of number of reviews has the same sequence with the pie chart on the left.</a:t>
            </a:r>
          </a:p>
          <a:p>
            <a:endParaRPr lang="en-US"/>
          </a:p>
          <a:p>
            <a:pPr marL="285750" indent="-285750">
              <a:buFont typeface="Arial"/>
              <a:buChar char="•"/>
            </a:pPr>
            <a:r>
              <a:rPr lang="en-US"/>
              <a:t>Top 10 amenities account for 33% of all amenities.</a:t>
            </a:r>
          </a:p>
        </p:txBody>
      </p:sp>
      <p:sp>
        <p:nvSpPr>
          <p:cNvPr id="2" name="Rectangle 1">
            <a:extLst>
              <a:ext uri="{FF2B5EF4-FFF2-40B4-BE49-F238E27FC236}">
                <a16:creationId xmlns:a16="http://schemas.microsoft.com/office/drawing/2014/main" id="{802B6CF8-846C-4384-8D31-ACAA61613F32}"/>
              </a:ext>
            </a:extLst>
          </p:cNvPr>
          <p:cNvSpPr/>
          <p:nvPr/>
        </p:nvSpPr>
        <p:spPr>
          <a:xfrm>
            <a:off x="629057" y="339169"/>
            <a:ext cx="7741164" cy="656914"/>
          </a:xfrm>
          <a:prstGeom prst="rect">
            <a:avLst/>
          </a:prstGeom>
        </p:spPr>
        <p:txBody>
          <a:bodyPr wrap="square" lIns="91440" tIns="45720" rIns="91440" bIns="45720" anchor="t">
            <a:spAutoFit/>
          </a:bodyPr>
          <a:lstStyle/>
          <a:p>
            <a:r>
              <a:rPr lang="en-US" sz="3600">
                <a:latin typeface="+mj-lt"/>
                <a:ea typeface="+mj-ea"/>
                <a:cs typeface="+mj-cs"/>
              </a:rPr>
              <a:t>Room Type &amp; Top 10 Amenities </a:t>
            </a:r>
          </a:p>
        </p:txBody>
      </p:sp>
      <p:pic>
        <p:nvPicPr>
          <p:cNvPr id="4" name="Picture 4" descr="Chart, pie chart&#10;&#10;Description automatically generated">
            <a:extLst>
              <a:ext uri="{FF2B5EF4-FFF2-40B4-BE49-F238E27FC236}">
                <a16:creationId xmlns:a16="http://schemas.microsoft.com/office/drawing/2014/main" id="{A9C8B01B-43CA-4BD4-A498-1458A7F1B5C6}"/>
              </a:ext>
            </a:extLst>
          </p:cNvPr>
          <p:cNvPicPr>
            <a:picLocks noChangeAspect="1"/>
          </p:cNvPicPr>
          <p:nvPr/>
        </p:nvPicPr>
        <p:blipFill>
          <a:blip r:embed="rId2"/>
          <a:stretch>
            <a:fillRect/>
          </a:stretch>
        </p:blipFill>
        <p:spPr>
          <a:xfrm>
            <a:off x="762000" y="996083"/>
            <a:ext cx="4573617" cy="3418894"/>
          </a:xfrm>
          <a:prstGeom prst="rect">
            <a:avLst/>
          </a:prstGeom>
        </p:spPr>
      </p:pic>
      <p:sp>
        <p:nvSpPr>
          <p:cNvPr id="3" name="Slide Number Placeholder 2">
            <a:extLst>
              <a:ext uri="{FF2B5EF4-FFF2-40B4-BE49-F238E27FC236}">
                <a16:creationId xmlns:a16="http://schemas.microsoft.com/office/drawing/2014/main" id="{B9BA914C-4B25-4DD1-B8B4-49CD503CB59B}"/>
              </a:ext>
            </a:extLst>
          </p:cNvPr>
          <p:cNvSpPr>
            <a:spLocks noGrp="1"/>
          </p:cNvSpPr>
          <p:nvPr>
            <p:ph type="sldNum" sz="quarter" idx="12"/>
          </p:nvPr>
        </p:nvSpPr>
        <p:spPr/>
        <p:txBody>
          <a:bodyPr/>
          <a:lstStyle/>
          <a:p>
            <a:fld id="{07CE569E-9B7C-4CB9-AB80-C0841F922CFF}" type="slidenum">
              <a:rPr lang="en-US" smtClean="0"/>
              <a:t>20</a:t>
            </a:fld>
            <a:endParaRPr lang="en-US"/>
          </a:p>
        </p:txBody>
      </p:sp>
      <p:pic>
        <p:nvPicPr>
          <p:cNvPr id="7" name="Picture 6">
            <a:extLst>
              <a:ext uri="{FF2B5EF4-FFF2-40B4-BE49-F238E27FC236}">
                <a16:creationId xmlns:a16="http://schemas.microsoft.com/office/drawing/2014/main" id="{93E6EA2E-C3EB-4A03-806D-314999B7803C}"/>
              </a:ext>
            </a:extLst>
          </p:cNvPr>
          <p:cNvPicPr>
            <a:picLocks noChangeAspect="1"/>
          </p:cNvPicPr>
          <p:nvPr/>
        </p:nvPicPr>
        <p:blipFill>
          <a:blip r:embed="rId3"/>
          <a:stretch>
            <a:fillRect/>
          </a:stretch>
        </p:blipFill>
        <p:spPr>
          <a:xfrm>
            <a:off x="5404197" y="3279086"/>
            <a:ext cx="5365403" cy="3508833"/>
          </a:xfrm>
          <a:prstGeom prst="rect">
            <a:avLst/>
          </a:prstGeom>
        </p:spPr>
      </p:pic>
    </p:spTree>
    <p:extLst>
      <p:ext uri="{BB962C8B-B14F-4D97-AF65-F5344CB8AC3E}">
        <p14:creationId xmlns:p14="http://schemas.microsoft.com/office/powerpoint/2010/main" val="4140194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6CCE45A2-6896-4C6B-9D86-C97222265B42}"/>
              </a:ext>
            </a:extLst>
          </p:cNvPr>
          <p:cNvGraphicFramePr>
            <a:graphicFrameLocks noGrp="1"/>
          </p:cNvGraphicFramePr>
          <p:nvPr>
            <p:ph sz="half" idx="1"/>
          </p:nvPr>
        </p:nvGraphicFramePr>
        <p:xfrm>
          <a:off x="5223710" y="3509210"/>
          <a:ext cx="2840975" cy="2889016"/>
        </p:xfrm>
        <a:graphic>
          <a:graphicData uri="http://schemas.openxmlformats.org/drawingml/2006/table">
            <a:tbl>
              <a:tblPr firstRow="1" firstCol="1" bandRow="1">
                <a:tableStyleId>{5C22544A-7EE6-4342-B048-85BDC9FD1C3A}</a:tableStyleId>
              </a:tblPr>
              <a:tblGrid>
                <a:gridCol w="406011">
                  <a:extLst>
                    <a:ext uri="{9D8B030D-6E8A-4147-A177-3AD203B41FA5}">
                      <a16:colId xmlns:a16="http://schemas.microsoft.com/office/drawing/2014/main" val="55910236"/>
                    </a:ext>
                  </a:extLst>
                </a:gridCol>
                <a:gridCol w="2434964">
                  <a:extLst>
                    <a:ext uri="{9D8B030D-6E8A-4147-A177-3AD203B41FA5}">
                      <a16:colId xmlns:a16="http://schemas.microsoft.com/office/drawing/2014/main" val="3119264847"/>
                    </a:ext>
                  </a:extLst>
                </a:gridCol>
              </a:tblGrid>
              <a:tr h="288256">
                <a:tc gridSpan="2">
                  <a:txBody>
                    <a:bodyPr/>
                    <a:lstStyle/>
                    <a:p>
                      <a:pPr algn="ctr">
                        <a:spcAft>
                          <a:spcPts val="0"/>
                        </a:spcAft>
                      </a:pPr>
                      <a:r>
                        <a:rPr lang="en-US" sz="1400">
                          <a:solidFill>
                            <a:schemeClr val="bg1">
                              <a:lumMod val="50000"/>
                            </a:schemeClr>
                          </a:solidFill>
                          <a:effectLst/>
                        </a:rPr>
                        <a:t>Neighborhood (Top 10)</a:t>
                      </a:r>
                    </a:p>
                  </a:txBody>
                  <a:tcPr marL="68580" marR="68580" marT="0" marB="0"/>
                </a:tc>
                <a:tc hMerge="1">
                  <a:txBody>
                    <a:bodyPr/>
                    <a:lstStyle/>
                    <a:p>
                      <a:endParaRPr lang="en-US"/>
                    </a:p>
                  </a:txBody>
                  <a:tcPr/>
                </a:tc>
                <a:extLst>
                  <a:ext uri="{0D108BD9-81ED-4DB2-BD59-A6C34878D82A}">
                    <a16:rowId xmlns:a16="http://schemas.microsoft.com/office/drawing/2014/main" val="3046999179"/>
                  </a:ext>
                </a:extLst>
              </a:tr>
              <a:tr h="260076">
                <a:tc>
                  <a:txBody>
                    <a:bodyPr/>
                    <a:lstStyle/>
                    <a:p>
                      <a:pPr algn="ctr">
                        <a:spcAft>
                          <a:spcPts val="0"/>
                        </a:spcAft>
                      </a:pPr>
                      <a:r>
                        <a:rPr lang="en-US" sz="1400">
                          <a:effectLst/>
                        </a:rPr>
                        <a:t>1</a:t>
                      </a:r>
                    </a:p>
                  </a:txBody>
                  <a:tcPr marL="68580" marR="68580" marT="0" marB="0"/>
                </a:tc>
                <a:tc>
                  <a:txBody>
                    <a:bodyPr/>
                    <a:lstStyle/>
                    <a:p>
                      <a:pPr algn="ctr">
                        <a:spcAft>
                          <a:spcPts val="0"/>
                        </a:spcAft>
                      </a:pPr>
                      <a:r>
                        <a:rPr lang="en-US" sz="1400">
                          <a:effectLst/>
                        </a:rPr>
                        <a:t>Near North Side</a:t>
                      </a:r>
                    </a:p>
                  </a:txBody>
                  <a:tcPr marL="68580" marR="68580" marT="0" marB="0" anchor="ctr"/>
                </a:tc>
                <a:extLst>
                  <a:ext uri="{0D108BD9-81ED-4DB2-BD59-A6C34878D82A}">
                    <a16:rowId xmlns:a16="http://schemas.microsoft.com/office/drawing/2014/main" val="520151428"/>
                  </a:ext>
                </a:extLst>
              </a:tr>
              <a:tr h="260076">
                <a:tc>
                  <a:txBody>
                    <a:bodyPr/>
                    <a:lstStyle/>
                    <a:p>
                      <a:pPr algn="ctr">
                        <a:spcAft>
                          <a:spcPts val="0"/>
                        </a:spcAft>
                      </a:pPr>
                      <a:r>
                        <a:rPr lang="en-US" sz="1400">
                          <a:effectLst/>
                        </a:rPr>
                        <a:t>2</a:t>
                      </a:r>
                    </a:p>
                  </a:txBody>
                  <a:tcPr marL="68580" marR="68580" marT="0" marB="0"/>
                </a:tc>
                <a:tc>
                  <a:txBody>
                    <a:bodyPr/>
                    <a:lstStyle/>
                    <a:p>
                      <a:pPr algn="ctr">
                        <a:spcAft>
                          <a:spcPts val="0"/>
                        </a:spcAft>
                      </a:pPr>
                      <a:r>
                        <a:rPr lang="en-US" sz="1400">
                          <a:effectLst/>
                        </a:rPr>
                        <a:t>West Town</a:t>
                      </a:r>
                    </a:p>
                  </a:txBody>
                  <a:tcPr marL="68580" marR="68580" marT="0" marB="0" anchor="ctr"/>
                </a:tc>
                <a:extLst>
                  <a:ext uri="{0D108BD9-81ED-4DB2-BD59-A6C34878D82A}">
                    <a16:rowId xmlns:a16="http://schemas.microsoft.com/office/drawing/2014/main" val="3120864711"/>
                  </a:ext>
                </a:extLst>
              </a:tr>
              <a:tr h="260076">
                <a:tc>
                  <a:txBody>
                    <a:bodyPr/>
                    <a:lstStyle/>
                    <a:p>
                      <a:pPr algn="ctr">
                        <a:spcAft>
                          <a:spcPts val="0"/>
                        </a:spcAft>
                      </a:pPr>
                      <a:r>
                        <a:rPr lang="en-US" sz="1400">
                          <a:effectLst/>
                        </a:rPr>
                        <a:t>3</a:t>
                      </a:r>
                    </a:p>
                  </a:txBody>
                  <a:tcPr marL="68580" marR="68580" marT="0" marB="0"/>
                </a:tc>
                <a:tc>
                  <a:txBody>
                    <a:bodyPr/>
                    <a:lstStyle/>
                    <a:p>
                      <a:pPr algn="ctr">
                        <a:spcAft>
                          <a:spcPts val="0"/>
                        </a:spcAft>
                      </a:pPr>
                      <a:r>
                        <a:rPr lang="en-US" sz="1400">
                          <a:effectLst/>
                        </a:rPr>
                        <a:t>Lake View</a:t>
                      </a:r>
                    </a:p>
                  </a:txBody>
                  <a:tcPr marL="68580" marR="68580" marT="0" marB="0" anchor="ctr"/>
                </a:tc>
                <a:extLst>
                  <a:ext uri="{0D108BD9-81ED-4DB2-BD59-A6C34878D82A}">
                    <a16:rowId xmlns:a16="http://schemas.microsoft.com/office/drawing/2014/main" val="1419515108"/>
                  </a:ext>
                </a:extLst>
              </a:tr>
              <a:tr h="260076">
                <a:tc>
                  <a:txBody>
                    <a:bodyPr/>
                    <a:lstStyle/>
                    <a:p>
                      <a:pPr algn="ctr">
                        <a:spcAft>
                          <a:spcPts val="0"/>
                        </a:spcAft>
                      </a:pPr>
                      <a:r>
                        <a:rPr lang="en-US" sz="1400">
                          <a:effectLst/>
                        </a:rPr>
                        <a:t>4</a:t>
                      </a:r>
                    </a:p>
                  </a:txBody>
                  <a:tcPr marL="68580" marR="68580" marT="0" marB="0"/>
                </a:tc>
                <a:tc>
                  <a:txBody>
                    <a:bodyPr/>
                    <a:lstStyle/>
                    <a:p>
                      <a:pPr algn="ctr">
                        <a:spcAft>
                          <a:spcPts val="0"/>
                        </a:spcAft>
                      </a:pPr>
                      <a:r>
                        <a:rPr lang="en-US" sz="1400">
                          <a:effectLst/>
                        </a:rPr>
                        <a:t>Logan Square</a:t>
                      </a:r>
                    </a:p>
                  </a:txBody>
                  <a:tcPr marL="68580" marR="68580" marT="0" marB="0" anchor="ctr"/>
                </a:tc>
                <a:extLst>
                  <a:ext uri="{0D108BD9-81ED-4DB2-BD59-A6C34878D82A}">
                    <a16:rowId xmlns:a16="http://schemas.microsoft.com/office/drawing/2014/main" val="3205102661"/>
                  </a:ext>
                </a:extLst>
              </a:tr>
              <a:tr h="260076">
                <a:tc>
                  <a:txBody>
                    <a:bodyPr/>
                    <a:lstStyle/>
                    <a:p>
                      <a:pPr algn="ctr">
                        <a:spcAft>
                          <a:spcPts val="0"/>
                        </a:spcAft>
                      </a:pPr>
                      <a:r>
                        <a:rPr lang="en-US" sz="1400">
                          <a:effectLst/>
                        </a:rPr>
                        <a:t>5</a:t>
                      </a:r>
                    </a:p>
                  </a:txBody>
                  <a:tcPr marL="68580" marR="68580" marT="0" marB="0"/>
                </a:tc>
                <a:tc>
                  <a:txBody>
                    <a:bodyPr/>
                    <a:lstStyle/>
                    <a:p>
                      <a:pPr algn="ctr">
                        <a:spcAft>
                          <a:spcPts val="0"/>
                        </a:spcAft>
                      </a:pPr>
                      <a:r>
                        <a:rPr lang="en-US" sz="1400">
                          <a:effectLst/>
                        </a:rPr>
                        <a:t>Loop</a:t>
                      </a:r>
                    </a:p>
                  </a:txBody>
                  <a:tcPr marL="68580" marR="68580" marT="0" marB="0" anchor="ctr"/>
                </a:tc>
                <a:extLst>
                  <a:ext uri="{0D108BD9-81ED-4DB2-BD59-A6C34878D82A}">
                    <a16:rowId xmlns:a16="http://schemas.microsoft.com/office/drawing/2014/main" val="2627512731"/>
                  </a:ext>
                </a:extLst>
              </a:tr>
              <a:tr h="260076">
                <a:tc>
                  <a:txBody>
                    <a:bodyPr/>
                    <a:lstStyle/>
                    <a:p>
                      <a:pPr algn="ctr">
                        <a:spcAft>
                          <a:spcPts val="0"/>
                        </a:spcAft>
                      </a:pPr>
                      <a:r>
                        <a:rPr lang="en-US" sz="1400">
                          <a:effectLst/>
                        </a:rPr>
                        <a:t>6</a:t>
                      </a:r>
                    </a:p>
                  </a:txBody>
                  <a:tcPr marL="68580" marR="68580" marT="0" marB="0"/>
                </a:tc>
                <a:tc>
                  <a:txBody>
                    <a:bodyPr/>
                    <a:lstStyle/>
                    <a:p>
                      <a:pPr algn="ctr">
                        <a:spcAft>
                          <a:spcPts val="0"/>
                        </a:spcAft>
                      </a:pPr>
                      <a:r>
                        <a:rPr lang="en-US" sz="1400">
                          <a:effectLst/>
                        </a:rPr>
                        <a:t>Near West Side</a:t>
                      </a:r>
                    </a:p>
                  </a:txBody>
                  <a:tcPr marL="68580" marR="68580" marT="0" marB="0" anchor="ctr"/>
                </a:tc>
                <a:extLst>
                  <a:ext uri="{0D108BD9-81ED-4DB2-BD59-A6C34878D82A}">
                    <a16:rowId xmlns:a16="http://schemas.microsoft.com/office/drawing/2014/main" val="982549508"/>
                  </a:ext>
                </a:extLst>
              </a:tr>
              <a:tr h="260076">
                <a:tc>
                  <a:txBody>
                    <a:bodyPr/>
                    <a:lstStyle/>
                    <a:p>
                      <a:pPr algn="ctr">
                        <a:spcAft>
                          <a:spcPts val="0"/>
                        </a:spcAft>
                      </a:pPr>
                      <a:r>
                        <a:rPr lang="en-US" sz="1400">
                          <a:effectLst/>
                        </a:rPr>
                        <a:t>7</a:t>
                      </a:r>
                    </a:p>
                  </a:txBody>
                  <a:tcPr marL="68580" marR="68580" marT="0" marB="0"/>
                </a:tc>
                <a:tc>
                  <a:txBody>
                    <a:bodyPr/>
                    <a:lstStyle/>
                    <a:p>
                      <a:pPr algn="ctr">
                        <a:spcAft>
                          <a:spcPts val="0"/>
                        </a:spcAft>
                      </a:pPr>
                      <a:r>
                        <a:rPr lang="en-US" sz="1400">
                          <a:effectLst/>
                        </a:rPr>
                        <a:t>Lincoln Park</a:t>
                      </a:r>
                    </a:p>
                  </a:txBody>
                  <a:tcPr marL="68580" marR="68580" marT="0" marB="0" anchor="ctr"/>
                </a:tc>
                <a:extLst>
                  <a:ext uri="{0D108BD9-81ED-4DB2-BD59-A6C34878D82A}">
                    <a16:rowId xmlns:a16="http://schemas.microsoft.com/office/drawing/2014/main" val="3738175564"/>
                  </a:ext>
                </a:extLst>
              </a:tr>
              <a:tr h="260076">
                <a:tc>
                  <a:txBody>
                    <a:bodyPr/>
                    <a:lstStyle/>
                    <a:p>
                      <a:pPr algn="ctr">
                        <a:spcAft>
                          <a:spcPts val="0"/>
                        </a:spcAft>
                      </a:pPr>
                      <a:r>
                        <a:rPr lang="en-US" sz="1400">
                          <a:effectLst/>
                        </a:rPr>
                        <a:t>8</a:t>
                      </a:r>
                    </a:p>
                  </a:txBody>
                  <a:tcPr marL="68580" marR="68580" marT="0" marB="0"/>
                </a:tc>
                <a:tc>
                  <a:txBody>
                    <a:bodyPr/>
                    <a:lstStyle/>
                    <a:p>
                      <a:pPr algn="ctr">
                        <a:spcAft>
                          <a:spcPts val="0"/>
                        </a:spcAft>
                      </a:pPr>
                      <a:r>
                        <a:rPr lang="en-US" sz="1400">
                          <a:effectLst/>
                        </a:rPr>
                        <a:t>Lower West Side</a:t>
                      </a:r>
                    </a:p>
                  </a:txBody>
                  <a:tcPr marL="68580" marR="68580" marT="0" marB="0" anchor="ctr"/>
                </a:tc>
                <a:extLst>
                  <a:ext uri="{0D108BD9-81ED-4DB2-BD59-A6C34878D82A}">
                    <a16:rowId xmlns:a16="http://schemas.microsoft.com/office/drawing/2014/main" val="3174808989"/>
                  </a:ext>
                </a:extLst>
              </a:tr>
              <a:tr h="260076">
                <a:tc>
                  <a:txBody>
                    <a:bodyPr/>
                    <a:lstStyle/>
                    <a:p>
                      <a:pPr algn="ctr">
                        <a:spcAft>
                          <a:spcPts val="0"/>
                        </a:spcAft>
                      </a:pPr>
                      <a:r>
                        <a:rPr lang="en-US" sz="1400">
                          <a:effectLst/>
                        </a:rPr>
                        <a:t>9</a:t>
                      </a:r>
                    </a:p>
                  </a:txBody>
                  <a:tcPr marL="68580" marR="68580" marT="0" marB="0"/>
                </a:tc>
                <a:tc>
                  <a:txBody>
                    <a:bodyPr/>
                    <a:lstStyle/>
                    <a:p>
                      <a:pPr algn="ctr">
                        <a:spcAft>
                          <a:spcPts val="0"/>
                        </a:spcAft>
                      </a:pPr>
                      <a:r>
                        <a:rPr lang="en-US" sz="1400">
                          <a:effectLst/>
                        </a:rPr>
                        <a:t>Edgewater</a:t>
                      </a:r>
                    </a:p>
                  </a:txBody>
                  <a:tcPr marL="68580" marR="68580" marT="0" marB="0" anchor="ctr"/>
                </a:tc>
                <a:extLst>
                  <a:ext uri="{0D108BD9-81ED-4DB2-BD59-A6C34878D82A}">
                    <a16:rowId xmlns:a16="http://schemas.microsoft.com/office/drawing/2014/main" val="764029904"/>
                  </a:ext>
                </a:extLst>
              </a:tr>
              <a:tr h="260076">
                <a:tc>
                  <a:txBody>
                    <a:bodyPr/>
                    <a:lstStyle/>
                    <a:p>
                      <a:pPr algn="ctr">
                        <a:spcAft>
                          <a:spcPts val="0"/>
                        </a:spcAft>
                      </a:pPr>
                      <a:r>
                        <a:rPr lang="en-US" sz="1400">
                          <a:effectLst/>
                        </a:rPr>
                        <a:t>10</a:t>
                      </a:r>
                    </a:p>
                  </a:txBody>
                  <a:tcPr marL="68580" marR="68580" marT="0" marB="0"/>
                </a:tc>
                <a:tc>
                  <a:txBody>
                    <a:bodyPr/>
                    <a:lstStyle/>
                    <a:p>
                      <a:pPr algn="ctr">
                        <a:spcAft>
                          <a:spcPts val="0"/>
                        </a:spcAft>
                      </a:pPr>
                      <a:r>
                        <a:rPr lang="en-US" sz="1400">
                          <a:effectLst/>
                        </a:rPr>
                        <a:t>Uptown</a:t>
                      </a:r>
                    </a:p>
                  </a:txBody>
                  <a:tcPr marL="68580" marR="68580" marT="0" marB="0" anchor="ctr"/>
                </a:tc>
                <a:extLst>
                  <a:ext uri="{0D108BD9-81ED-4DB2-BD59-A6C34878D82A}">
                    <a16:rowId xmlns:a16="http://schemas.microsoft.com/office/drawing/2014/main" val="2551407337"/>
                  </a:ext>
                </a:extLst>
              </a:tr>
            </a:tbl>
          </a:graphicData>
        </a:graphic>
      </p:graphicFrame>
      <p:sp>
        <p:nvSpPr>
          <p:cNvPr id="6" name="Title 1">
            <a:extLst>
              <a:ext uri="{FF2B5EF4-FFF2-40B4-BE49-F238E27FC236}">
                <a16:creationId xmlns:a16="http://schemas.microsoft.com/office/drawing/2014/main" id="{744BEDAB-3081-4934-8B26-40972083486E}"/>
              </a:ext>
            </a:extLst>
          </p:cNvPr>
          <p:cNvSpPr>
            <a:spLocks noGrp="1"/>
          </p:cNvSpPr>
          <p:nvPr>
            <p:ph type="title"/>
          </p:nvPr>
        </p:nvSpPr>
        <p:spPr>
          <a:xfrm>
            <a:off x="628258" y="447400"/>
            <a:ext cx="7891253" cy="438411"/>
          </a:xfrm>
          <a:noFill/>
        </p:spPr>
        <p:txBody>
          <a:bodyPr>
            <a:noAutofit/>
          </a:bodyPr>
          <a:lstStyle/>
          <a:p>
            <a:r>
              <a:rPr lang="en-US" sz="3600"/>
              <a:t>Understanding Chicago Market</a:t>
            </a:r>
          </a:p>
        </p:txBody>
      </p:sp>
      <p:pic>
        <p:nvPicPr>
          <p:cNvPr id="11" name="Picture 11" descr="Chart&#10;&#10;Description automatically generated">
            <a:extLst>
              <a:ext uri="{FF2B5EF4-FFF2-40B4-BE49-F238E27FC236}">
                <a16:creationId xmlns:a16="http://schemas.microsoft.com/office/drawing/2014/main" id="{B1126625-BCC8-4BA3-A046-32EB9197D195}"/>
              </a:ext>
            </a:extLst>
          </p:cNvPr>
          <p:cNvPicPr>
            <a:picLocks noGrp="1" noChangeAspect="1"/>
          </p:cNvPicPr>
          <p:nvPr>
            <p:ph sz="half" idx="2"/>
          </p:nvPr>
        </p:nvPicPr>
        <p:blipFill>
          <a:blip r:embed="rId2"/>
          <a:stretch>
            <a:fillRect/>
          </a:stretch>
        </p:blipFill>
        <p:spPr>
          <a:xfrm>
            <a:off x="863466" y="1165057"/>
            <a:ext cx="4180975" cy="2261939"/>
          </a:xfrm>
        </p:spPr>
      </p:pic>
      <p:pic>
        <p:nvPicPr>
          <p:cNvPr id="12" name="Picture 12" descr="Chart, pie chart&#10;&#10;Description automatically generated">
            <a:extLst>
              <a:ext uri="{FF2B5EF4-FFF2-40B4-BE49-F238E27FC236}">
                <a16:creationId xmlns:a16="http://schemas.microsoft.com/office/drawing/2014/main" id="{F99870E4-F3F7-475F-8FCB-8E32E51E30DD}"/>
              </a:ext>
            </a:extLst>
          </p:cNvPr>
          <p:cNvPicPr>
            <a:picLocks noChangeAspect="1"/>
          </p:cNvPicPr>
          <p:nvPr/>
        </p:nvPicPr>
        <p:blipFill>
          <a:blip r:embed="rId3"/>
          <a:stretch>
            <a:fillRect/>
          </a:stretch>
        </p:blipFill>
        <p:spPr>
          <a:xfrm>
            <a:off x="5185611" y="1163426"/>
            <a:ext cx="2863516" cy="2265202"/>
          </a:xfrm>
          <a:prstGeom prst="rect">
            <a:avLst/>
          </a:prstGeom>
        </p:spPr>
      </p:pic>
      <p:graphicFrame>
        <p:nvGraphicFramePr>
          <p:cNvPr id="14" name="Table 13">
            <a:extLst>
              <a:ext uri="{FF2B5EF4-FFF2-40B4-BE49-F238E27FC236}">
                <a16:creationId xmlns:a16="http://schemas.microsoft.com/office/drawing/2014/main" id="{8F836741-6A3E-45A1-8271-3668817982D6}"/>
              </a:ext>
            </a:extLst>
          </p:cNvPr>
          <p:cNvGraphicFramePr>
            <a:graphicFrameLocks noGrp="1"/>
          </p:cNvGraphicFramePr>
          <p:nvPr/>
        </p:nvGraphicFramePr>
        <p:xfrm>
          <a:off x="854465" y="3497981"/>
          <a:ext cx="4211105" cy="2932944"/>
        </p:xfrm>
        <a:graphic>
          <a:graphicData uri="http://schemas.openxmlformats.org/drawingml/2006/table">
            <a:tbl>
              <a:tblPr firstRow="1" bandRow="1">
                <a:tableStyleId>{D113A9D2-9D6B-4929-AA2D-F23B5EE8CBE7}</a:tableStyleId>
              </a:tblPr>
              <a:tblGrid>
                <a:gridCol w="4211105">
                  <a:extLst>
                    <a:ext uri="{9D8B030D-6E8A-4147-A177-3AD203B41FA5}">
                      <a16:colId xmlns:a16="http://schemas.microsoft.com/office/drawing/2014/main" val="1402430676"/>
                    </a:ext>
                  </a:extLst>
                </a:gridCol>
              </a:tblGrid>
              <a:tr h="223699">
                <a:tc>
                  <a:txBody>
                    <a:bodyPr/>
                    <a:lstStyle/>
                    <a:p>
                      <a:pPr algn="ctr"/>
                      <a:r>
                        <a:rPr lang="en-US" sz="1200" b="1">
                          <a:solidFill>
                            <a:schemeClr val="bg1">
                              <a:lumMod val="50000"/>
                            </a:schemeClr>
                          </a:solidFill>
                          <a:effectLst/>
                        </a:rPr>
                        <a:t>Total listed Properties in Chicago</a:t>
                      </a:r>
                    </a:p>
                  </a:txBody>
                  <a:tcPr marL="0" marR="0" marT="0" marB="0" anchor="ctr"/>
                </a:tc>
                <a:extLst>
                  <a:ext uri="{0D108BD9-81ED-4DB2-BD59-A6C34878D82A}">
                    <a16:rowId xmlns:a16="http://schemas.microsoft.com/office/drawing/2014/main" val="2736120888"/>
                  </a:ext>
                </a:extLst>
              </a:tr>
              <a:tr h="223699">
                <a:tc>
                  <a:txBody>
                    <a:bodyPr/>
                    <a:lstStyle/>
                    <a:p>
                      <a:pPr algn="ctr"/>
                      <a:r>
                        <a:rPr lang="en-US" sz="1200" b="0">
                          <a:solidFill>
                            <a:schemeClr val="bg1">
                              <a:lumMod val="50000"/>
                            </a:schemeClr>
                          </a:solidFill>
                          <a:effectLst/>
                        </a:rPr>
                        <a:t>6295</a:t>
                      </a:r>
                    </a:p>
                  </a:txBody>
                  <a:tcPr marL="0" marR="0" marT="0" marB="0" anchor="ctr"/>
                </a:tc>
                <a:extLst>
                  <a:ext uri="{0D108BD9-81ED-4DB2-BD59-A6C34878D82A}">
                    <a16:rowId xmlns:a16="http://schemas.microsoft.com/office/drawing/2014/main" val="2937953035"/>
                  </a:ext>
                </a:extLst>
              </a:tr>
              <a:tr h="459826">
                <a:tc>
                  <a:txBody>
                    <a:bodyPr/>
                    <a:lstStyle/>
                    <a:p>
                      <a:pPr marL="0" algn="ctr" defTabSz="914400" rtl="0" eaLnBrk="1" latinLnBrk="0" hangingPunct="1"/>
                      <a:r>
                        <a:rPr lang="en-US" sz="1200" b="1" kern="1200">
                          <a:solidFill>
                            <a:schemeClr val="bg1">
                              <a:lumMod val="50000"/>
                            </a:schemeClr>
                          </a:solidFill>
                          <a:effectLst/>
                          <a:latin typeface="+mn-lt"/>
                          <a:ea typeface="+mn-ea"/>
                          <a:cs typeface="+mn-cs"/>
                        </a:rPr>
                        <a:t>Average Overall Chicago </a:t>
                      </a:r>
                    </a:p>
                    <a:p>
                      <a:pPr marL="0" lvl="0" algn="ctr" defTabSz="914400" rtl="0" eaLnBrk="1" latinLnBrk="0" hangingPunct="1">
                        <a:buNone/>
                      </a:pPr>
                      <a:r>
                        <a:rPr lang="en-US" sz="1200" b="1" kern="1200">
                          <a:solidFill>
                            <a:schemeClr val="bg1">
                              <a:lumMod val="50000"/>
                            </a:schemeClr>
                          </a:solidFill>
                          <a:effectLst/>
                          <a:latin typeface="+mn-lt"/>
                          <a:ea typeface="+mn-ea"/>
                          <a:cs typeface="+mn-cs"/>
                        </a:rPr>
                        <a:t>Occupation Rate in Past 365 Days</a:t>
                      </a:r>
                    </a:p>
                  </a:txBody>
                  <a:tcPr marL="0" marR="0" marT="0" marB="0" anchor="ctr"/>
                </a:tc>
                <a:extLst>
                  <a:ext uri="{0D108BD9-81ED-4DB2-BD59-A6C34878D82A}">
                    <a16:rowId xmlns:a16="http://schemas.microsoft.com/office/drawing/2014/main" val="2538977350"/>
                  </a:ext>
                </a:extLst>
              </a:tr>
              <a:tr h="223699">
                <a:tc>
                  <a:txBody>
                    <a:bodyPr/>
                    <a:lstStyle/>
                    <a:p>
                      <a:pPr algn="ctr"/>
                      <a:r>
                        <a:rPr lang="en-US" sz="1200" b="0" kern="1200">
                          <a:solidFill>
                            <a:schemeClr val="bg1">
                              <a:lumMod val="50000"/>
                            </a:schemeClr>
                          </a:solidFill>
                          <a:effectLst/>
                          <a:latin typeface="+mn-lt"/>
                          <a:ea typeface="+mn-ea"/>
                          <a:cs typeface="+mn-cs"/>
                        </a:rPr>
                        <a:t>48.85%</a:t>
                      </a:r>
                    </a:p>
                  </a:txBody>
                  <a:tcPr marL="0" marR="0" marT="0" marB="0" anchor="ctr"/>
                </a:tc>
                <a:extLst>
                  <a:ext uri="{0D108BD9-81ED-4DB2-BD59-A6C34878D82A}">
                    <a16:rowId xmlns:a16="http://schemas.microsoft.com/office/drawing/2014/main" val="4187877537"/>
                  </a:ext>
                </a:extLst>
              </a:tr>
              <a:tr h="459826">
                <a:tc>
                  <a:txBody>
                    <a:bodyPr/>
                    <a:lstStyle/>
                    <a:p>
                      <a:pPr marL="0" algn="ctr" defTabSz="914400" rtl="0" eaLnBrk="1" latinLnBrk="0" hangingPunct="1"/>
                      <a:r>
                        <a:rPr lang="en-US" sz="1200" b="1" kern="1200">
                          <a:solidFill>
                            <a:schemeClr val="bg1">
                              <a:lumMod val="50000"/>
                            </a:schemeClr>
                          </a:solidFill>
                          <a:effectLst/>
                          <a:latin typeface="+mn-lt"/>
                          <a:ea typeface="+mn-ea"/>
                          <a:cs typeface="+mn-cs"/>
                        </a:rPr>
                        <a:t>Average Top 10 Neighborhoods </a:t>
                      </a:r>
                    </a:p>
                    <a:p>
                      <a:pPr marL="0" lvl="0" algn="ctr" defTabSz="914400" rtl="0" eaLnBrk="1" latinLnBrk="0" hangingPunct="1">
                        <a:buNone/>
                      </a:pPr>
                      <a:r>
                        <a:rPr lang="en-US" sz="1200" b="1" kern="1200">
                          <a:solidFill>
                            <a:schemeClr val="bg1">
                              <a:lumMod val="50000"/>
                            </a:schemeClr>
                          </a:solidFill>
                          <a:effectLst/>
                          <a:latin typeface="+mn-lt"/>
                          <a:ea typeface="+mn-ea"/>
                          <a:cs typeface="+mn-cs"/>
                        </a:rPr>
                        <a:t>Occupation Rate in Past 365 Days</a:t>
                      </a:r>
                    </a:p>
                  </a:txBody>
                  <a:tcPr marL="0" marR="0" marT="0" marB="0" anchor="ctr"/>
                </a:tc>
                <a:extLst>
                  <a:ext uri="{0D108BD9-81ED-4DB2-BD59-A6C34878D82A}">
                    <a16:rowId xmlns:a16="http://schemas.microsoft.com/office/drawing/2014/main" val="1241078820"/>
                  </a:ext>
                </a:extLst>
              </a:tr>
              <a:tr h="223699">
                <a:tc>
                  <a:txBody>
                    <a:bodyPr/>
                    <a:lstStyle/>
                    <a:p>
                      <a:pPr algn="ctr"/>
                      <a:r>
                        <a:rPr lang="en-US" sz="1200" b="0" kern="1200">
                          <a:solidFill>
                            <a:schemeClr val="bg1">
                              <a:lumMod val="50000"/>
                            </a:schemeClr>
                          </a:solidFill>
                          <a:effectLst/>
                          <a:latin typeface="+mn-lt"/>
                          <a:ea typeface="+mn-ea"/>
                          <a:cs typeface="+mn-cs"/>
                        </a:rPr>
                        <a:t>46.54%</a:t>
                      </a:r>
                    </a:p>
                  </a:txBody>
                  <a:tcPr marL="0" marR="0" marT="0" marB="0" anchor="ctr"/>
                </a:tc>
                <a:extLst>
                  <a:ext uri="{0D108BD9-81ED-4DB2-BD59-A6C34878D82A}">
                    <a16:rowId xmlns:a16="http://schemas.microsoft.com/office/drawing/2014/main" val="3805071478"/>
                  </a:ext>
                </a:extLst>
              </a:tr>
              <a:tr h="223699">
                <a:tc>
                  <a:txBody>
                    <a:bodyPr/>
                    <a:lstStyle/>
                    <a:p>
                      <a:pPr marL="0" algn="ctr" defTabSz="914400" rtl="0" eaLnBrk="1" latinLnBrk="0" hangingPunct="1"/>
                      <a:r>
                        <a:rPr lang="en-US" sz="1200" b="1" kern="1200">
                          <a:solidFill>
                            <a:schemeClr val="bg1">
                              <a:lumMod val="50000"/>
                            </a:schemeClr>
                          </a:solidFill>
                          <a:effectLst/>
                          <a:latin typeface="+mn-lt"/>
                          <a:ea typeface="+mn-ea"/>
                          <a:cs typeface="+mn-cs"/>
                        </a:rPr>
                        <a:t>Average Host Annual Income in Chicago</a:t>
                      </a:r>
                    </a:p>
                  </a:txBody>
                  <a:tcPr marL="0" marR="0" marT="0" marB="0" anchor="ctr"/>
                </a:tc>
                <a:extLst>
                  <a:ext uri="{0D108BD9-81ED-4DB2-BD59-A6C34878D82A}">
                    <a16:rowId xmlns:a16="http://schemas.microsoft.com/office/drawing/2014/main" val="2352780505"/>
                  </a:ext>
                </a:extLst>
              </a:tr>
              <a:tr h="223699">
                <a:tc>
                  <a:txBody>
                    <a:bodyPr/>
                    <a:lstStyle/>
                    <a:p>
                      <a:pPr algn="ctr"/>
                      <a:r>
                        <a:rPr lang="en-US" sz="1200" b="0" kern="1200">
                          <a:solidFill>
                            <a:schemeClr val="bg1">
                              <a:lumMod val="50000"/>
                            </a:schemeClr>
                          </a:solidFill>
                          <a:effectLst/>
                          <a:latin typeface="+mn-lt"/>
                          <a:ea typeface="+mn-ea"/>
                          <a:cs typeface="+mn-cs"/>
                        </a:rPr>
                        <a:t> $ 19,717.10</a:t>
                      </a:r>
                      <a:r>
                        <a:rPr lang="en-US" sz="1200">
                          <a:effectLst/>
                        </a:rPr>
                        <a:t> </a:t>
                      </a:r>
                    </a:p>
                  </a:txBody>
                  <a:tcPr marL="0" marR="0" marT="0" marB="0" anchor="ctr"/>
                </a:tc>
                <a:extLst>
                  <a:ext uri="{0D108BD9-81ED-4DB2-BD59-A6C34878D82A}">
                    <a16:rowId xmlns:a16="http://schemas.microsoft.com/office/drawing/2014/main" val="2134875429"/>
                  </a:ext>
                </a:extLst>
              </a:tr>
              <a:tr h="447399">
                <a:tc>
                  <a:txBody>
                    <a:bodyPr/>
                    <a:lstStyle/>
                    <a:p>
                      <a:pPr algn="ctr"/>
                      <a:r>
                        <a:rPr lang="en-US" sz="1200" b="1" kern="1200">
                          <a:solidFill>
                            <a:schemeClr val="bg1">
                              <a:lumMod val="50000"/>
                            </a:schemeClr>
                          </a:solidFill>
                          <a:effectLst/>
                          <a:latin typeface="+mn-lt"/>
                          <a:ea typeface="+mn-ea"/>
                          <a:cs typeface="+mn-cs"/>
                        </a:rPr>
                        <a:t>Average Host Annual Income in Top 10 Neighborhood</a:t>
                      </a:r>
                    </a:p>
                  </a:txBody>
                  <a:tcPr marL="0" marR="0" marT="0" marB="0" anchor="ctr"/>
                </a:tc>
                <a:extLst>
                  <a:ext uri="{0D108BD9-81ED-4DB2-BD59-A6C34878D82A}">
                    <a16:rowId xmlns:a16="http://schemas.microsoft.com/office/drawing/2014/main" val="1314313861"/>
                  </a:ext>
                </a:extLst>
              </a:tr>
              <a:tr h="223699">
                <a:tc>
                  <a:txBody>
                    <a:bodyPr/>
                    <a:lstStyle/>
                    <a:p>
                      <a:pPr algn="ctr"/>
                      <a:r>
                        <a:rPr lang="en-US" sz="1200">
                          <a:solidFill>
                            <a:schemeClr val="bg1">
                              <a:lumMod val="50000"/>
                            </a:schemeClr>
                          </a:solidFill>
                          <a:effectLst/>
                        </a:rPr>
                        <a:t> $  30,372.92 </a:t>
                      </a:r>
                    </a:p>
                  </a:txBody>
                  <a:tcPr marL="0" marR="0" marT="0" marB="0" anchor="ctr"/>
                </a:tc>
                <a:extLst>
                  <a:ext uri="{0D108BD9-81ED-4DB2-BD59-A6C34878D82A}">
                    <a16:rowId xmlns:a16="http://schemas.microsoft.com/office/drawing/2014/main" val="3349356955"/>
                  </a:ext>
                </a:extLst>
              </a:tr>
            </a:tbl>
          </a:graphicData>
        </a:graphic>
      </p:graphicFrame>
      <p:sp>
        <p:nvSpPr>
          <p:cNvPr id="16" name="TextBox 15">
            <a:extLst>
              <a:ext uri="{FF2B5EF4-FFF2-40B4-BE49-F238E27FC236}">
                <a16:creationId xmlns:a16="http://schemas.microsoft.com/office/drawing/2014/main" id="{3509FF1A-E7BF-4E9C-877C-796652BB82FF}"/>
              </a:ext>
            </a:extLst>
          </p:cNvPr>
          <p:cNvSpPr txBox="1"/>
          <p:nvPr/>
        </p:nvSpPr>
        <p:spPr>
          <a:xfrm>
            <a:off x="8392177" y="1252342"/>
            <a:ext cx="274319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market revenue in Chicago in 2020 is $</a:t>
            </a:r>
            <a:r>
              <a:rPr lang="en-US">
                <a:ea typeface="+mn-lt"/>
                <a:cs typeface="+mn-lt"/>
              </a:rPr>
              <a:t>303,729 </a:t>
            </a:r>
            <a:endParaRPr lang="en-US"/>
          </a:p>
          <a:p>
            <a:endParaRPr lang="en-US"/>
          </a:p>
          <a:p>
            <a:pPr marL="285750" indent="-285750">
              <a:buFont typeface="Arial"/>
              <a:buChar char="•"/>
            </a:pPr>
            <a:r>
              <a:rPr lang="en-US"/>
              <a:t>Near half of the listed properties locate in top 10 neighborhoods (most listing view)</a:t>
            </a:r>
          </a:p>
          <a:p>
            <a:pPr marL="285750" indent="-285750">
              <a:buFont typeface="Arial"/>
              <a:buChar char="•"/>
            </a:pPr>
            <a:endParaRPr lang="en-US"/>
          </a:p>
          <a:p>
            <a:pPr marL="285750" indent="-285750">
              <a:buFont typeface="Arial"/>
              <a:buChar char="•"/>
            </a:pPr>
            <a:r>
              <a:rPr lang="en-US"/>
              <a:t>Income of top 10 neighborhoods hosts have much higher annual income </a:t>
            </a:r>
          </a:p>
        </p:txBody>
      </p:sp>
      <p:sp>
        <p:nvSpPr>
          <p:cNvPr id="2" name="Slide Number Placeholder 1">
            <a:extLst>
              <a:ext uri="{FF2B5EF4-FFF2-40B4-BE49-F238E27FC236}">
                <a16:creationId xmlns:a16="http://schemas.microsoft.com/office/drawing/2014/main" id="{E8BF7E32-3B8D-4BE3-B85D-70789F1521BF}"/>
              </a:ext>
            </a:extLst>
          </p:cNvPr>
          <p:cNvSpPr>
            <a:spLocks noGrp="1"/>
          </p:cNvSpPr>
          <p:nvPr>
            <p:ph type="sldNum" sz="quarter" idx="12"/>
          </p:nvPr>
        </p:nvSpPr>
        <p:spPr/>
        <p:txBody>
          <a:bodyPr/>
          <a:lstStyle/>
          <a:p>
            <a:fld id="{07CE569E-9B7C-4CB9-AB80-C0841F922CFF}" type="slidenum">
              <a:rPr lang="en-US" smtClean="0"/>
              <a:t>21</a:t>
            </a:fld>
            <a:endParaRPr lang="en-US"/>
          </a:p>
        </p:txBody>
      </p:sp>
    </p:spTree>
    <p:extLst>
      <p:ext uri="{BB962C8B-B14F-4D97-AF65-F5344CB8AC3E}">
        <p14:creationId xmlns:p14="http://schemas.microsoft.com/office/powerpoint/2010/main" val="4147803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665E-EF58-40F1-9947-A7BDEAA4AF02}"/>
              </a:ext>
            </a:extLst>
          </p:cNvPr>
          <p:cNvSpPr>
            <a:spLocks noGrp="1"/>
          </p:cNvSpPr>
          <p:nvPr>
            <p:ph type="title"/>
          </p:nvPr>
        </p:nvSpPr>
        <p:spPr>
          <a:xfrm>
            <a:off x="628258" y="479150"/>
            <a:ext cx="7139837" cy="438411"/>
          </a:xfrm>
          <a:noFill/>
        </p:spPr>
        <p:txBody>
          <a:bodyPr>
            <a:noAutofit/>
          </a:bodyPr>
          <a:lstStyle/>
          <a:p>
            <a:r>
              <a:rPr lang="en-US" sz="3600">
                <a:solidFill>
                  <a:srgbClr val="FFFFFF"/>
                </a:solidFill>
              </a:rPr>
              <a:t>Understanding Properties</a:t>
            </a:r>
            <a:endParaRPr lang="en-US"/>
          </a:p>
        </p:txBody>
      </p:sp>
      <p:pic>
        <p:nvPicPr>
          <p:cNvPr id="12" name="Picture 12" descr="Chart, bar chart, waterfall chart&#10;&#10;Description automatically generated">
            <a:extLst>
              <a:ext uri="{FF2B5EF4-FFF2-40B4-BE49-F238E27FC236}">
                <a16:creationId xmlns:a16="http://schemas.microsoft.com/office/drawing/2014/main" id="{C69BF5CD-DB9F-477C-9F92-6952934EE791}"/>
              </a:ext>
            </a:extLst>
          </p:cNvPr>
          <p:cNvPicPr>
            <a:picLocks noGrp="1" noChangeAspect="1"/>
          </p:cNvPicPr>
          <p:nvPr>
            <p:ph sz="half" idx="1"/>
          </p:nvPr>
        </p:nvPicPr>
        <p:blipFill rotWithShape="1">
          <a:blip r:embed="rId2"/>
          <a:srcRect l="23460" b="-382"/>
          <a:stretch/>
        </p:blipFill>
        <p:spPr>
          <a:xfrm>
            <a:off x="866383" y="1023985"/>
            <a:ext cx="4307383" cy="3475563"/>
          </a:xfrm>
        </p:spPr>
      </p:pic>
      <p:pic>
        <p:nvPicPr>
          <p:cNvPr id="9" name="Picture 8">
            <a:extLst>
              <a:ext uri="{FF2B5EF4-FFF2-40B4-BE49-F238E27FC236}">
                <a16:creationId xmlns:a16="http://schemas.microsoft.com/office/drawing/2014/main" id="{3219CC7F-9FA2-4BBD-9EC8-1225297194C1}"/>
              </a:ext>
            </a:extLst>
          </p:cNvPr>
          <p:cNvPicPr>
            <a:picLocks noChangeAspect="1"/>
          </p:cNvPicPr>
          <p:nvPr/>
        </p:nvPicPr>
        <p:blipFill>
          <a:blip r:embed="rId3"/>
          <a:stretch>
            <a:fillRect/>
          </a:stretch>
        </p:blipFill>
        <p:spPr>
          <a:xfrm>
            <a:off x="5568314" y="1023984"/>
            <a:ext cx="5730727" cy="3475564"/>
          </a:xfrm>
          <a:prstGeom prst="rect">
            <a:avLst/>
          </a:prstGeom>
        </p:spPr>
      </p:pic>
      <p:sp>
        <p:nvSpPr>
          <p:cNvPr id="11" name="TextBox 10">
            <a:extLst>
              <a:ext uri="{FF2B5EF4-FFF2-40B4-BE49-F238E27FC236}">
                <a16:creationId xmlns:a16="http://schemas.microsoft.com/office/drawing/2014/main" id="{6FC76CB3-A857-4665-862F-69DEF2015FA8}"/>
              </a:ext>
            </a:extLst>
          </p:cNvPr>
          <p:cNvSpPr txBox="1"/>
          <p:nvPr/>
        </p:nvSpPr>
        <p:spPr>
          <a:xfrm rot="10800000" flipV="1">
            <a:off x="973405" y="4633686"/>
            <a:ext cx="47086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When it comes to average price, hotel room is the most expensive one, entire room is the second, private room is the third and shared room is the least.</a:t>
            </a:r>
          </a:p>
        </p:txBody>
      </p:sp>
      <p:sp>
        <p:nvSpPr>
          <p:cNvPr id="5" name="Rectangle 4">
            <a:extLst>
              <a:ext uri="{FF2B5EF4-FFF2-40B4-BE49-F238E27FC236}">
                <a16:creationId xmlns:a16="http://schemas.microsoft.com/office/drawing/2014/main" id="{42DE292E-47D0-4F7B-A22E-87860BE78F05}"/>
              </a:ext>
            </a:extLst>
          </p:cNvPr>
          <p:cNvSpPr/>
          <p:nvPr/>
        </p:nvSpPr>
        <p:spPr>
          <a:xfrm>
            <a:off x="5680713" y="4635708"/>
            <a:ext cx="6096000" cy="923330"/>
          </a:xfrm>
          <a:prstGeom prst="rect">
            <a:avLst/>
          </a:prstGeom>
        </p:spPr>
        <p:txBody>
          <a:bodyPr lIns="91440" tIns="45720" rIns="91440" bIns="45720" anchor="t">
            <a:spAutoFit/>
          </a:bodyPr>
          <a:lstStyle/>
          <a:p>
            <a:r>
              <a:rPr lang="en-US"/>
              <a:t>Single listing type accounts for 73% of listing market. Multiple listing type accounts for the rest but plays a significant role in the market in terms of income.</a:t>
            </a:r>
          </a:p>
        </p:txBody>
      </p:sp>
      <p:sp>
        <p:nvSpPr>
          <p:cNvPr id="3" name="Slide Number Placeholder 2">
            <a:extLst>
              <a:ext uri="{FF2B5EF4-FFF2-40B4-BE49-F238E27FC236}">
                <a16:creationId xmlns:a16="http://schemas.microsoft.com/office/drawing/2014/main" id="{53FEBD9D-A947-4243-9AFD-0FACDBEC7469}"/>
              </a:ext>
            </a:extLst>
          </p:cNvPr>
          <p:cNvSpPr>
            <a:spLocks noGrp="1"/>
          </p:cNvSpPr>
          <p:nvPr>
            <p:ph type="sldNum" sz="quarter" idx="12"/>
          </p:nvPr>
        </p:nvSpPr>
        <p:spPr/>
        <p:txBody>
          <a:bodyPr/>
          <a:lstStyle/>
          <a:p>
            <a:fld id="{07CE569E-9B7C-4CB9-AB80-C0841F922CFF}" type="slidenum">
              <a:rPr lang="en-US" smtClean="0"/>
              <a:t>22</a:t>
            </a:fld>
            <a:endParaRPr lang="en-US"/>
          </a:p>
        </p:txBody>
      </p:sp>
    </p:spTree>
    <p:extLst>
      <p:ext uri="{BB962C8B-B14F-4D97-AF65-F5344CB8AC3E}">
        <p14:creationId xmlns:p14="http://schemas.microsoft.com/office/powerpoint/2010/main" val="3437604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E98F1524-4B40-4667-A998-680EFEB589DF}"/>
              </a:ext>
            </a:extLst>
          </p:cNvPr>
          <p:cNvSpPr>
            <a:spLocks noGrp="1"/>
          </p:cNvSpPr>
          <p:nvPr>
            <p:ph type="title"/>
          </p:nvPr>
        </p:nvSpPr>
        <p:spPr>
          <a:xfrm>
            <a:off x="624417" y="762000"/>
            <a:ext cx="4290164" cy="3841750"/>
          </a:xfrm>
        </p:spPr>
        <p:txBody>
          <a:bodyPr vert="horz" lIns="91440" tIns="45720" rIns="91440" bIns="45720" rtlCol="0" anchor="b">
            <a:normAutofit/>
          </a:bodyPr>
          <a:lstStyle/>
          <a:p>
            <a:r>
              <a:rPr lang="en-US" sz="3600" kern="1200">
                <a:latin typeface="+mj-lt"/>
                <a:ea typeface="+mj-ea"/>
                <a:cs typeface="+mj-cs"/>
              </a:rPr>
              <a:t>Understanding Guests Preferences</a:t>
            </a:r>
            <a:br>
              <a:rPr lang="en-US" sz="3600" kern="1200"/>
            </a:br>
            <a:br>
              <a:rPr lang="en-US" sz="2400" kern="1200"/>
            </a:br>
            <a:br>
              <a:rPr lang="en-US" sz="2400" kern="1200"/>
            </a:br>
            <a:br>
              <a:rPr lang="en-US" sz="2400" kern="1200"/>
            </a:br>
            <a:br>
              <a:rPr lang="en-US" sz="2400" kern="1200"/>
            </a:br>
            <a:r>
              <a:rPr lang="en-US" sz="2800" kern="1200">
                <a:latin typeface="+mj-lt"/>
                <a:ea typeface="+mj-ea"/>
                <a:cs typeface="+mj-cs"/>
              </a:rPr>
              <a:t>Data Modeling &amp; Analysis</a:t>
            </a:r>
            <a:endParaRPr lang="en-US" sz="2800" kern="1200">
              <a:latin typeface="+mj-lt"/>
            </a:endParaRPr>
          </a:p>
        </p:txBody>
      </p:sp>
      <p:sp>
        <p:nvSpPr>
          <p:cNvPr id="16" name="Freeform: Shape 15">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8" name="Group 17">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19" name="Freeform: Shape 18">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3" name="Picture 3" descr="Diagram&#10;&#10;Description automatically generated">
            <a:extLst>
              <a:ext uri="{FF2B5EF4-FFF2-40B4-BE49-F238E27FC236}">
                <a16:creationId xmlns:a16="http://schemas.microsoft.com/office/drawing/2014/main" id="{79634DE0-CE8B-4838-8944-334F27D02590}"/>
              </a:ext>
            </a:extLst>
          </p:cNvPr>
          <p:cNvPicPr>
            <a:picLocks noChangeAspect="1"/>
          </p:cNvPicPr>
          <p:nvPr/>
        </p:nvPicPr>
        <p:blipFill rotWithShape="1">
          <a:blip r:embed="rId2"/>
          <a:srcRect l="17055" r="22945"/>
          <a:stretch/>
        </p:blipFill>
        <p:spPr>
          <a:xfrm>
            <a:off x="5334000" y="762000"/>
            <a:ext cx="6096000" cy="5333999"/>
          </a:xfrm>
          <a:prstGeom prst="rect">
            <a:avLst/>
          </a:prstGeom>
        </p:spPr>
      </p:pic>
      <p:sp>
        <p:nvSpPr>
          <p:cNvPr id="4" name="Slide Number Placeholder 3">
            <a:extLst>
              <a:ext uri="{FF2B5EF4-FFF2-40B4-BE49-F238E27FC236}">
                <a16:creationId xmlns:a16="http://schemas.microsoft.com/office/drawing/2014/main" id="{E095BE4D-2301-4304-80AD-B9ED74A60EE7}"/>
              </a:ext>
            </a:extLst>
          </p:cNvPr>
          <p:cNvSpPr>
            <a:spLocks noGrp="1"/>
          </p:cNvSpPr>
          <p:nvPr>
            <p:ph type="sldNum" sz="quarter" idx="12"/>
          </p:nvPr>
        </p:nvSpPr>
        <p:spPr/>
        <p:txBody>
          <a:bodyPr/>
          <a:lstStyle/>
          <a:p>
            <a:fld id="{07CE569E-9B7C-4CB9-AB80-C0841F922CFF}" type="slidenum">
              <a:rPr lang="en-US" smtClean="0"/>
              <a:t>23</a:t>
            </a:fld>
            <a:endParaRPr lang="en-US"/>
          </a:p>
        </p:txBody>
      </p:sp>
    </p:spTree>
    <p:extLst>
      <p:ext uri="{BB962C8B-B14F-4D97-AF65-F5344CB8AC3E}">
        <p14:creationId xmlns:p14="http://schemas.microsoft.com/office/powerpoint/2010/main" val="1949245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84EE-E8C4-4B91-875E-F0B829034CB9}"/>
              </a:ext>
            </a:extLst>
          </p:cNvPr>
          <p:cNvSpPr>
            <a:spLocks noGrp="1"/>
          </p:cNvSpPr>
          <p:nvPr>
            <p:ph type="title"/>
          </p:nvPr>
        </p:nvSpPr>
        <p:spPr>
          <a:xfrm>
            <a:off x="762000" y="0"/>
            <a:ext cx="10668000" cy="1524000"/>
          </a:xfrm>
        </p:spPr>
        <p:txBody>
          <a:bodyPr>
            <a:normAutofit/>
          </a:bodyPr>
          <a:lstStyle/>
          <a:p>
            <a:r>
              <a:rPr lang="en-US" sz="3600"/>
              <a:t>Data Modeling and Analysis</a:t>
            </a:r>
          </a:p>
        </p:txBody>
      </p:sp>
      <p:sp>
        <p:nvSpPr>
          <p:cNvPr id="7" name="Content Placeholder 6">
            <a:extLst>
              <a:ext uri="{FF2B5EF4-FFF2-40B4-BE49-F238E27FC236}">
                <a16:creationId xmlns:a16="http://schemas.microsoft.com/office/drawing/2014/main" id="{9C0CD30F-24A2-4348-BFC6-DBC98392A9AD}"/>
              </a:ext>
            </a:extLst>
          </p:cNvPr>
          <p:cNvSpPr>
            <a:spLocks noGrp="1"/>
          </p:cNvSpPr>
          <p:nvPr>
            <p:ph sz="half" idx="1"/>
          </p:nvPr>
        </p:nvSpPr>
        <p:spPr>
          <a:xfrm>
            <a:off x="762000" y="1885949"/>
            <a:ext cx="10887075" cy="4371976"/>
          </a:xfrm>
        </p:spPr>
        <p:txBody>
          <a:bodyPr>
            <a:normAutofit fontScale="92500" lnSpcReduction="20000"/>
          </a:bodyPr>
          <a:lstStyle/>
          <a:p>
            <a:r>
              <a:rPr lang="en-US">
                <a:solidFill>
                  <a:srgbClr val="FFFFFF"/>
                </a:solidFill>
              </a:rPr>
              <a:t>A multiple regression analysis is conducted in R against 10 independent predictors</a:t>
            </a:r>
          </a:p>
          <a:p>
            <a:r>
              <a:rPr lang="en-US">
                <a:solidFill>
                  <a:srgbClr val="FFFFFF"/>
                </a:solidFill>
              </a:rPr>
              <a:t>The response is </a:t>
            </a:r>
            <a:r>
              <a:rPr lang="en-US" err="1">
                <a:solidFill>
                  <a:srgbClr val="FFFFFF"/>
                </a:solidFill>
              </a:rPr>
              <a:t>review_scores_rating</a:t>
            </a:r>
            <a:endParaRPr lang="en-US">
              <a:solidFill>
                <a:srgbClr val="FFFFFF"/>
              </a:solidFill>
            </a:endParaRPr>
          </a:p>
          <a:p>
            <a:r>
              <a:rPr lang="en-US">
                <a:solidFill>
                  <a:srgbClr val="FFFFFF"/>
                </a:solidFill>
              </a:rPr>
              <a:t>These predictors are: price, </a:t>
            </a:r>
            <a:r>
              <a:rPr lang="en-US" err="1">
                <a:solidFill>
                  <a:srgbClr val="FFFFFF"/>
                </a:solidFill>
              </a:rPr>
              <a:t>neighbourhood</a:t>
            </a:r>
            <a:r>
              <a:rPr lang="en-US">
                <a:solidFill>
                  <a:srgbClr val="FFFFFF"/>
                </a:solidFill>
              </a:rPr>
              <a:t>, </a:t>
            </a:r>
            <a:r>
              <a:rPr lang="en-US" err="1">
                <a:solidFill>
                  <a:srgbClr val="FFFFFF"/>
                </a:solidFill>
              </a:rPr>
              <a:t>number_of_reviews</a:t>
            </a:r>
            <a:r>
              <a:rPr lang="en-US">
                <a:solidFill>
                  <a:srgbClr val="FFFFFF"/>
                </a:solidFill>
              </a:rPr>
              <a:t>, </a:t>
            </a:r>
            <a:r>
              <a:rPr lang="en-US" err="1">
                <a:solidFill>
                  <a:srgbClr val="FFFFFF"/>
                </a:solidFill>
              </a:rPr>
              <a:t>room_type</a:t>
            </a:r>
            <a:r>
              <a:rPr lang="en-US">
                <a:solidFill>
                  <a:srgbClr val="FFFFFF"/>
                </a:solidFill>
              </a:rPr>
              <a:t>, accommodates, </a:t>
            </a:r>
            <a:r>
              <a:rPr lang="en-US" err="1">
                <a:solidFill>
                  <a:srgbClr val="FFFFFF"/>
                </a:solidFill>
              </a:rPr>
              <a:t>instant_bookable</a:t>
            </a:r>
            <a:r>
              <a:rPr lang="en-US">
                <a:solidFill>
                  <a:srgbClr val="FFFFFF"/>
                </a:solidFill>
              </a:rPr>
              <a:t>, </a:t>
            </a:r>
            <a:r>
              <a:rPr lang="en-US" err="1">
                <a:solidFill>
                  <a:srgbClr val="FFFFFF"/>
                </a:solidFill>
              </a:rPr>
              <a:t>host_is_superhost</a:t>
            </a:r>
            <a:r>
              <a:rPr lang="en-US">
                <a:solidFill>
                  <a:srgbClr val="FFFFFF"/>
                </a:solidFill>
              </a:rPr>
              <a:t>, </a:t>
            </a:r>
            <a:r>
              <a:rPr lang="en-US" err="1">
                <a:solidFill>
                  <a:srgbClr val="FFFFFF"/>
                </a:solidFill>
              </a:rPr>
              <a:t>host_identity_verified</a:t>
            </a:r>
            <a:r>
              <a:rPr lang="en-US">
                <a:solidFill>
                  <a:srgbClr val="FFFFFF"/>
                </a:solidFill>
              </a:rPr>
              <a:t>, </a:t>
            </a:r>
            <a:r>
              <a:rPr lang="en-US" err="1">
                <a:solidFill>
                  <a:srgbClr val="FFFFFF"/>
                </a:solidFill>
              </a:rPr>
              <a:t>host_has_profile_pic</a:t>
            </a:r>
            <a:r>
              <a:rPr lang="en-US">
                <a:solidFill>
                  <a:srgbClr val="FFFFFF"/>
                </a:solidFill>
              </a:rPr>
              <a:t>, </a:t>
            </a:r>
            <a:r>
              <a:rPr lang="en-US" err="1">
                <a:solidFill>
                  <a:srgbClr val="FFFFFF"/>
                </a:solidFill>
              </a:rPr>
              <a:t>host_response_rate</a:t>
            </a:r>
            <a:r>
              <a:rPr lang="en-US">
                <a:solidFill>
                  <a:srgbClr val="FFFFFF"/>
                </a:solidFill>
              </a:rPr>
              <a:t>, </a:t>
            </a:r>
            <a:r>
              <a:rPr lang="en-US" err="1">
                <a:solidFill>
                  <a:srgbClr val="FFFFFF"/>
                </a:solidFill>
              </a:rPr>
              <a:t>good_amenity</a:t>
            </a:r>
            <a:endParaRPr lang="en-US">
              <a:solidFill>
                <a:srgbClr val="FFFFFF"/>
              </a:solidFill>
            </a:endParaRPr>
          </a:p>
          <a:p>
            <a:r>
              <a:rPr lang="en-US" err="1">
                <a:solidFill>
                  <a:srgbClr val="FFFFFF"/>
                </a:solidFill>
              </a:rPr>
              <a:t>Good_amenity</a:t>
            </a:r>
            <a:r>
              <a:rPr lang="en-US">
                <a:solidFill>
                  <a:srgbClr val="FFFFFF"/>
                </a:solidFill>
              </a:rPr>
              <a:t> is a binary vector measured by whether the top 10 amenities are included for each listing; TRUE if included</a:t>
            </a:r>
          </a:p>
          <a:p>
            <a:endParaRPr lang="en-US"/>
          </a:p>
          <a:p>
            <a:endParaRPr lang="en-US"/>
          </a:p>
        </p:txBody>
      </p:sp>
      <p:sp>
        <p:nvSpPr>
          <p:cNvPr id="3" name="Slide Number Placeholder 2">
            <a:extLst>
              <a:ext uri="{FF2B5EF4-FFF2-40B4-BE49-F238E27FC236}">
                <a16:creationId xmlns:a16="http://schemas.microsoft.com/office/drawing/2014/main" id="{5583D7D1-DCD5-41F4-9F62-1E47A1A8D4F8}"/>
              </a:ext>
            </a:extLst>
          </p:cNvPr>
          <p:cNvSpPr>
            <a:spLocks noGrp="1"/>
          </p:cNvSpPr>
          <p:nvPr>
            <p:ph type="sldNum" sz="quarter" idx="12"/>
          </p:nvPr>
        </p:nvSpPr>
        <p:spPr/>
        <p:txBody>
          <a:bodyPr/>
          <a:lstStyle/>
          <a:p>
            <a:fld id="{07CE569E-9B7C-4CB9-AB80-C0841F922CFF}" type="slidenum">
              <a:rPr lang="en-US" smtClean="0"/>
              <a:t>24</a:t>
            </a:fld>
            <a:endParaRPr lang="en-US"/>
          </a:p>
        </p:txBody>
      </p:sp>
    </p:spTree>
    <p:extLst>
      <p:ext uri="{BB962C8B-B14F-4D97-AF65-F5344CB8AC3E}">
        <p14:creationId xmlns:p14="http://schemas.microsoft.com/office/powerpoint/2010/main" val="697333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7A31-52AA-46BF-BD8C-419C0B21815F}"/>
              </a:ext>
            </a:extLst>
          </p:cNvPr>
          <p:cNvSpPr>
            <a:spLocks noGrp="1"/>
          </p:cNvSpPr>
          <p:nvPr>
            <p:ph type="title"/>
          </p:nvPr>
        </p:nvSpPr>
        <p:spPr>
          <a:xfrm>
            <a:off x="762000" y="0"/>
            <a:ext cx="10668000" cy="1524000"/>
          </a:xfrm>
        </p:spPr>
        <p:txBody>
          <a:bodyPr>
            <a:normAutofit/>
          </a:bodyPr>
          <a:lstStyle/>
          <a:p>
            <a:r>
              <a:rPr lang="en-US" sz="3600"/>
              <a:t>Multi regression analysis</a:t>
            </a:r>
          </a:p>
        </p:txBody>
      </p:sp>
      <p:sp>
        <p:nvSpPr>
          <p:cNvPr id="4" name="Content Placeholder 3">
            <a:extLst>
              <a:ext uri="{FF2B5EF4-FFF2-40B4-BE49-F238E27FC236}">
                <a16:creationId xmlns:a16="http://schemas.microsoft.com/office/drawing/2014/main" id="{FE9903D3-A672-404E-B7FD-A8D58B79B404}"/>
              </a:ext>
            </a:extLst>
          </p:cNvPr>
          <p:cNvSpPr>
            <a:spLocks noGrp="1"/>
          </p:cNvSpPr>
          <p:nvPr>
            <p:ph sz="half" idx="2"/>
          </p:nvPr>
        </p:nvSpPr>
        <p:spPr>
          <a:xfrm>
            <a:off x="6617335" y="2015289"/>
            <a:ext cx="5070910" cy="3810001"/>
          </a:xfrm>
        </p:spPr>
        <p:txBody>
          <a:bodyPr vert="horz" lIns="91440" tIns="45720" rIns="91440" bIns="45720" rtlCol="0" anchor="t">
            <a:normAutofit fontScale="77500" lnSpcReduction="20000"/>
          </a:bodyPr>
          <a:lstStyle/>
          <a:p>
            <a:r>
              <a:rPr lang="en-US" sz="2000">
                <a:solidFill>
                  <a:srgbClr val="FFFFFF"/>
                </a:solidFill>
              </a:rPr>
              <a:t>The linear model with 10 predictors was formed initially</a:t>
            </a:r>
          </a:p>
          <a:p>
            <a:r>
              <a:rPr lang="en-US" sz="2000">
                <a:solidFill>
                  <a:srgbClr val="FFFFFF"/>
                </a:solidFill>
              </a:rPr>
              <a:t>Use step method to drop insignificant predictors</a:t>
            </a:r>
          </a:p>
          <a:p>
            <a:r>
              <a:rPr lang="en-US" sz="2000">
                <a:solidFill>
                  <a:srgbClr val="FFFFFF"/>
                </a:solidFill>
              </a:rPr>
              <a:t>The final predictors are: </a:t>
            </a:r>
            <a:r>
              <a:rPr lang="en-US" sz="2000" err="1">
                <a:solidFill>
                  <a:srgbClr val="FFFFFF"/>
                </a:solidFill>
              </a:rPr>
              <a:t>host_is_superhost</a:t>
            </a:r>
            <a:r>
              <a:rPr lang="en-US" sz="2000">
                <a:solidFill>
                  <a:srgbClr val="FFFFFF"/>
                </a:solidFill>
              </a:rPr>
              <a:t>, </a:t>
            </a:r>
            <a:r>
              <a:rPr lang="en-US" sz="2000" err="1">
                <a:solidFill>
                  <a:srgbClr val="FFFFFF"/>
                </a:solidFill>
              </a:rPr>
              <a:t>neighbourhood</a:t>
            </a:r>
            <a:r>
              <a:rPr lang="en-US" sz="2000">
                <a:solidFill>
                  <a:srgbClr val="FFFFFF"/>
                </a:solidFill>
              </a:rPr>
              <a:t>, accommodates, price, </a:t>
            </a:r>
            <a:r>
              <a:rPr lang="en-US" sz="2000" err="1">
                <a:solidFill>
                  <a:srgbClr val="FFFFFF"/>
                </a:solidFill>
              </a:rPr>
              <a:t>number_of_reviews</a:t>
            </a:r>
            <a:r>
              <a:rPr lang="en-US" sz="2000">
                <a:solidFill>
                  <a:srgbClr val="FFFFFF"/>
                </a:solidFill>
              </a:rPr>
              <a:t>, </a:t>
            </a:r>
            <a:r>
              <a:rPr lang="en-US" sz="2000" err="1">
                <a:solidFill>
                  <a:srgbClr val="FFFFFF"/>
                </a:solidFill>
              </a:rPr>
              <a:t>room_type</a:t>
            </a:r>
            <a:r>
              <a:rPr lang="en-US" sz="2000">
                <a:solidFill>
                  <a:srgbClr val="FFFFFF"/>
                </a:solidFill>
              </a:rPr>
              <a:t>, </a:t>
            </a:r>
            <a:r>
              <a:rPr lang="en-US" sz="2000" err="1">
                <a:solidFill>
                  <a:srgbClr val="FFFFFF"/>
                </a:solidFill>
              </a:rPr>
              <a:t>instant_bookable</a:t>
            </a:r>
            <a:r>
              <a:rPr lang="en-US" sz="2000">
                <a:solidFill>
                  <a:srgbClr val="FFFFFF"/>
                </a:solidFill>
              </a:rPr>
              <a:t>, </a:t>
            </a:r>
            <a:r>
              <a:rPr lang="en-US" sz="2000" err="1">
                <a:solidFill>
                  <a:srgbClr val="FFFFFF"/>
                </a:solidFill>
              </a:rPr>
              <a:t>host_response_rate</a:t>
            </a:r>
            <a:endParaRPr lang="en-US" sz="2000">
              <a:solidFill>
                <a:srgbClr val="FFFFFF"/>
              </a:solidFill>
            </a:endParaRPr>
          </a:p>
          <a:p>
            <a:r>
              <a:rPr lang="en-US" sz="2000">
                <a:solidFill>
                  <a:srgbClr val="FFFFFF"/>
                </a:solidFill>
              </a:rPr>
              <a:t>Run Farrar – Glauber test to ensure no multicollinearity presented in the final predictors</a:t>
            </a:r>
          </a:p>
          <a:p>
            <a:r>
              <a:rPr lang="en-US" sz="2000">
                <a:solidFill>
                  <a:srgbClr val="FFFFFF"/>
                </a:solidFill>
              </a:rPr>
              <a:t>The ranking of importance for the final predictors is on the left based on Akaike information criterion</a:t>
            </a:r>
          </a:p>
          <a:p>
            <a:endParaRPr lang="en-US" sz="2000"/>
          </a:p>
        </p:txBody>
      </p:sp>
      <p:pic>
        <p:nvPicPr>
          <p:cNvPr id="3" name="Picture 2">
            <a:extLst>
              <a:ext uri="{FF2B5EF4-FFF2-40B4-BE49-F238E27FC236}">
                <a16:creationId xmlns:a16="http://schemas.microsoft.com/office/drawing/2014/main" id="{9F34E05E-9B70-44C1-B25D-50719211614F}"/>
              </a:ext>
            </a:extLst>
          </p:cNvPr>
          <p:cNvPicPr>
            <a:picLocks noChangeAspect="1"/>
          </p:cNvPicPr>
          <p:nvPr/>
        </p:nvPicPr>
        <p:blipFill>
          <a:blip r:embed="rId2"/>
          <a:stretch>
            <a:fillRect/>
          </a:stretch>
        </p:blipFill>
        <p:spPr>
          <a:xfrm>
            <a:off x="376726" y="1940405"/>
            <a:ext cx="6236368" cy="3959766"/>
          </a:xfrm>
          <a:prstGeom prst="rect">
            <a:avLst/>
          </a:prstGeom>
        </p:spPr>
      </p:pic>
      <p:sp>
        <p:nvSpPr>
          <p:cNvPr id="5" name="Slide Number Placeholder 4">
            <a:extLst>
              <a:ext uri="{FF2B5EF4-FFF2-40B4-BE49-F238E27FC236}">
                <a16:creationId xmlns:a16="http://schemas.microsoft.com/office/drawing/2014/main" id="{74DA8A52-05CA-466D-83AC-2ACF758B6AC6}"/>
              </a:ext>
            </a:extLst>
          </p:cNvPr>
          <p:cNvSpPr>
            <a:spLocks noGrp="1"/>
          </p:cNvSpPr>
          <p:nvPr>
            <p:ph type="sldNum" sz="quarter" idx="12"/>
          </p:nvPr>
        </p:nvSpPr>
        <p:spPr/>
        <p:txBody>
          <a:bodyPr/>
          <a:lstStyle/>
          <a:p>
            <a:fld id="{07CE569E-9B7C-4CB9-AB80-C0841F922CFF}" type="slidenum">
              <a:rPr lang="en-US" smtClean="0"/>
              <a:t>25</a:t>
            </a:fld>
            <a:endParaRPr lang="en-US"/>
          </a:p>
        </p:txBody>
      </p:sp>
    </p:spTree>
    <p:extLst>
      <p:ext uri="{BB962C8B-B14F-4D97-AF65-F5344CB8AC3E}">
        <p14:creationId xmlns:p14="http://schemas.microsoft.com/office/powerpoint/2010/main" val="3815731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7A31-52AA-46BF-BD8C-419C0B21815F}"/>
              </a:ext>
            </a:extLst>
          </p:cNvPr>
          <p:cNvSpPr>
            <a:spLocks noGrp="1"/>
          </p:cNvSpPr>
          <p:nvPr>
            <p:ph type="title"/>
          </p:nvPr>
        </p:nvSpPr>
        <p:spPr>
          <a:xfrm>
            <a:off x="762000" y="0"/>
            <a:ext cx="10668000" cy="1524000"/>
          </a:xfrm>
        </p:spPr>
        <p:txBody>
          <a:bodyPr>
            <a:normAutofit/>
          </a:bodyPr>
          <a:lstStyle/>
          <a:p>
            <a:r>
              <a:rPr lang="en-US" sz="3600"/>
              <a:t>Multi regression analysis</a:t>
            </a:r>
          </a:p>
        </p:txBody>
      </p:sp>
      <p:sp>
        <p:nvSpPr>
          <p:cNvPr id="7" name="Rectangle 6">
            <a:extLst>
              <a:ext uri="{FF2B5EF4-FFF2-40B4-BE49-F238E27FC236}">
                <a16:creationId xmlns:a16="http://schemas.microsoft.com/office/drawing/2014/main" id="{AECFCB4C-2EB2-4AD4-9364-48B7A0918D63}"/>
              </a:ext>
            </a:extLst>
          </p:cNvPr>
          <p:cNvSpPr/>
          <p:nvPr/>
        </p:nvSpPr>
        <p:spPr>
          <a:xfrm>
            <a:off x="638175" y="1657339"/>
            <a:ext cx="6057900" cy="3785652"/>
          </a:xfrm>
          <a:prstGeom prst="rect">
            <a:avLst/>
          </a:prstGeom>
        </p:spPr>
        <p:txBody>
          <a:bodyPr wrap="square">
            <a:spAutoFit/>
          </a:bodyPr>
          <a:lstStyle/>
          <a:p>
            <a:r>
              <a:rPr lang="en-US" sz="2000"/>
              <a:t>                                         Df   Sum of </a:t>
            </a:r>
            <a:r>
              <a:rPr lang="en-US" sz="2000" err="1"/>
              <a:t>Sq</a:t>
            </a:r>
            <a:r>
              <a:rPr lang="en-US" sz="2000"/>
              <a:t>  RSS    AIC</a:t>
            </a:r>
          </a:p>
          <a:p>
            <a:r>
              <a:rPr lang="en-US" sz="2000"/>
              <a:t>&lt;none&gt;                                                3579.5 1300.5</a:t>
            </a:r>
          </a:p>
          <a:p>
            <a:r>
              <a:rPr lang="en-US" sz="2000"/>
              <a:t>- </a:t>
            </a:r>
            <a:r>
              <a:rPr lang="en-US" sz="2000" err="1"/>
              <a:t>host_response_rate</a:t>
            </a:r>
            <a:r>
              <a:rPr lang="en-US" sz="2000"/>
              <a:t>      1     12.78 3592.3 1301.2</a:t>
            </a:r>
          </a:p>
          <a:p>
            <a:r>
              <a:rPr lang="en-US" sz="2000"/>
              <a:t>+ </a:t>
            </a:r>
            <a:r>
              <a:rPr lang="en-US" sz="2000" err="1"/>
              <a:t>host_identity_verified</a:t>
            </a:r>
            <a:r>
              <a:rPr lang="en-US" sz="2000"/>
              <a:t> 1       4.72 3574.8 1301.5</a:t>
            </a:r>
          </a:p>
          <a:p>
            <a:r>
              <a:rPr lang="en-US" sz="2000"/>
              <a:t>+ </a:t>
            </a:r>
            <a:r>
              <a:rPr lang="en-US" sz="2000" err="1"/>
              <a:t>good_amenity</a:t>
            </a:r>
            <a:r>
              <a:rPr lang="en-US" sz="2000"/>
              <a:t>              1       0.24 3579.3 1302.4</a:t>
            </a:r>
          </a:p>
          <a:p>
            <a:r>
              <a:rPr lang="en-US" sz="2000"/>
              <a:t>- </a:t>
            </a:r>
            <a:r>
              <a:rPr lang="en-US" sz="2000" err="1"/>
              <a:t>instant_bookable</a:t>
            </a:r>
            <a:r>
              <a:rPr lang="en-US" sz="2000"/>
              <a:t>          1     25.77 3605.3 1304.0</a:t>
            </a:r>
          </a:p>
          <a:p>
            <a:r>
              <a:rPr lang="en-US" sz="2000"/>
              <a:t>- </a:t>
            </a:r>
            <a:r>
              <a:rPr lang="en-US" sz="2000" err="1"/>
              <a:t>room_type</a:t>
            </a:r>
            <a:r>
              <a:rPr lang="en-US" sz="2000"/>
              <a:t>                      3      48.61 3628.1 1304.8</a:t>
            </a:r>
          </a:p>
          <a:p>
            <a:r>
              <a:rPr lang="en-US" sz="2000"/>
              <a:t>- </a:t>
            </a:r>
            <a:r>
              <a:rPr lang="en-US" sz="2000" err="1"/>
              <a:t>number_of_reviews</a:t>
            </a:r>
            <a:r>
              <a:rPr lang="en-US" sz="2000"/>
              <a:t>      1      33.74 3613.2 1305.7</a:t>
            </a:r>
          </a:p>
          <a:p>
            <a:r>
              <a:rPr lang="en-US" sz="2000"/>
              <a:t>- price                                1       54.26 3633.8 1310.0</a:t>
            </a:r>
          </a:p>
          <a:p>
            <a:r>
              <a:rPr lang="en-US" sz="2000"/>
              <a:t>- accommodates             1       55.76 3635.3 1310.3</a:t>
            </a:r>
          </a:p>
          <a:p>
            <a:r>
              <a:rPr lang="en-US" sz="2000"/>
              <a:t>- </a:t>
            </a:r>
            <a:r>
              <a:rPr lang="en-US" sz="2000" err="1"/>
              <a:t>neighbourhood</a:t>
            </a:r>
            <a:r>
              <a:rPr lang="en-US" sz="2000"/>
              <a:t>           50    763.37 4342.9 1348.4</a:t>
            </a:r>
          </a:p>
          <a:p>
            <a:r>
              <a:rPr lang="en-US" sz="2000"/>
              <a:t>- </a:t>
            </a:r>
            <a:r>
              <a:rPr lang="en-US" sz="2000" err="1"/>
              <a:t>host_is_superhost</a:t>
            </a:r>
            <a:r>
              <a:rPr lang="en-US" sz="2000"/>
              <a:t>        1   2160.63 5740.1 1659.8</a:t>
            </a:r>
          </a:p>
        </p:txBody>
      </p:sp>
      <p:sp>
        <p:nvSpPr>
          <p:cNvPr id="13" name="Content Placeholder 3">
            <a:extLst>
              <a:ext uri="{FF2B5EF4-FFF2-40B4-BE49-F238E27FC236}">
                <a16:creationId xmlns:a16="http://schemas.microsoft.com/office/drawing/2014/main" id="{8DCBAC6A-F404-46EC-A186-4C6DFECCD165}"/>
              </a:ext>
            </a:extLst>
          </p:cNvPr>
          <p:cNvSpPr txBox="1">
            <a:spLocks/>
          </p:cNvSpPr>
          <p:nvPr/>
        </p:nvSpPr>
        <p:spPr>
          <a:xfrm>
            <a:off x="6696075" y="1918214"/>
            <a:ext cx="5151121" cy="3263901"/>
          </a:xfrm>
          <a:prstGeom prst="rect">
            <a:avLst/>
          </a:prstGeom>
        </p:spPr>
        <p:txBody>
          <a:bodyPr vert="horz" lIns="91440" tIns="45720" rIns="91440" bIns="45720" rtlCol="0" anchor="t">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FFFFFF"/>
                </a:solidFill>
              </a:rPr>
              <a:t>Residual standard error: 2.253 on 705 degrees of freedom</a:t>
            </a:r>
          </a:p>
          <a:p>
            <a:r>
              <a:rPr lang="en-US" sz="2000">
                <a:solidFill>
                  <a:srgbClr val="FFFFFF"/>
                </a:solidFill>
              </a:rPr>
              <a:t>Multiple R-squared:  0.5493,  Adjusted R-squared:  0.5116 </a:t>
            </a:r>
          </a:p>
          <a:p>
            <a:r>
              <a:rPr lang="en-US" sz="2000">
                <a:solidFill>
                  <a:srgbClr val="FFFFFF"/>
                </a:solidFill>
              </a:rPr>
              <a:t>F-statistic: 14.56 on 59 and 705 DF,  p-value: &lt; 2.2e-16</a:t>
            </a:r>
            <a:endParaRPr lang="en-US" sz="2000"/>
          </a:p>
        </p:txBody>
      </p:sp>
      <p:sp>
        <p:nvSpPr>
          <p:cNvPr id="3" name="Slide Number Placeholder 2">
            <a:extLst>
              <a:ext uri="{FF2B5EF4-FFF2-40B4-BE49-F238E27FC236}">
                <a16:creationId xmlns:a16="http://schemas.microsoft.com/office/drawing/2014/main" id="{4B12EA49-7878-4E2B-9DCE-F785610DAC03}"/>
              </a:ext>
            </a:extLst>
          </p:cNvPr>
          <p:cNvSpPr>
            <a:spLocks noGrp="1"/>
          </p:cNvSpPr>
          <p:nvPr>
            <p:ph type="sldNum" sz="quarter" idx="12"/>
          </p:nvPr>
        </p:nvSpPr>
        <p:spPr/>
        <p:txBody>
          <a:bodyPr/>
          <a:lstStyle/>
          <a:p>
            <a:fld id="{07CE569E-9B7C-4CB9-AB80-C0841F922CFF}" type="slidenum">
              <a:rPr lang="en-US" smtClean="0"/>
              <a:t>26</a:t>
            </a:fld>
            <a:endParaRPr lang="en-US"/>
          </a:p>
        </p:txBody>
      </p:sp>
    </p:spTree>
    <p:extLst>
      <p:ext uri="{BB962C8B-B14F-4D97-AF65-F5344CB8AC3E}">
        <p14:creationId xmlns:p14="http://schemas.microsoft.com/office/powerpoint/2010/main" val="1704299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7A31-52AA-46BF-BD8C-419C0B21815F}"/>
              </a:ext>
            </a:extLst>
          </p:cNvPr>
          <p:cNvSpPr>
            <a:spLocks noGrp="1"/>
          </p:cNvSpPr>
          <p:nvPr>
            <p:ph type="title"/>
          </p:nvPr>
        </p:nvSpPr>
        <p:spPr>
          <a:xfrm>
            <a:off x="762000" y="0"/>
            <a:ext cx="10668000" cy="1524000"/>
          </a:xfrm>
        </p:spPr>
        <p:txBody>
          <a:bodyPr>
            <a:normAutofit/>
          </a:bodyPr>
          <a:lstStyle/>
          <a:p>
            <a:r>
              <a:rPr lang="en-US" sz="3600"/>
              <a:t>Multi regression analysis</a:t>
            </a:r>
          </a:p>
        </p:txBody>
      </p:sp>
      <p:sp>
        <p:nvSpPr>
          <p:cNvPr id="4" name="Content Placeholder 3">
            <a:extLst>
              <a:ext uri="{FF2B5EF4-FFF2-40B4-BE49-F238E27FC236}">
                <a16:creationId xmlns:a16="http://schemas.microsoft.com/office/drawing/2014/main" id="{FE9903D3-A672-404E-B7FD-A8D58B79B404}"/>
              </a:ext>
            </a:extLst>
          </p:cNvPr>
          <p:cNvSpPr>
            <a:spLocks noGrp="1"/>
          </p:cNvSpPr>
          <p:nvPr>
            <p:ph sz="half" idx="2"/>
          </p:nvPr>
        </p:nvSpPr>
        <p:spPr>
          <a:xfrm>
            <a:off x="6515401" y="1822449"/>
            <a:ext cx="5151121" cy="3810001"/>
          </a:xfrm>
        </p:spPr>
        <p:txBody>
          <a:bodyPr vert="horz" lIns="91440" tIns="45720" rIns="91440" bIns="45720" rtlCol="0" anchor="t">
            <a:normAutofit fontScale="92500"/>
          </a:bodyPr>
          <a:lstStyle/>
          <a:p>
            <a:r>
              <a:rPr lang="en-US" sz="2000">
                <a:solidFill>
                  <a:srgbClr val="FFFFFF"/>
                </a:solidFill>
              </a:rPr>
              <a:t>The R-square and predictors selected by the model are very sensitive to the number of reviews set as a filter threshold</a:t>
            </a:r>
          </a:p>
          <a:p>
            <a:r>
              <a:rPr lang="en-US" sz="2000">
                <a:solidFill>
                  <a:srgbClr val="FFFFFF"/>
                </a:solidFill>
              </a:rPr>
              <a:t>The higher the number of reviews, the higher the R-Square, and the lower the number of predictors selected</a:t>
            </a:r>
          </a:p>
          <a:p>
            <a:r>
              <a:rPr lang="en-US" sz="2000">
                <a:solidFill>
                  <a:srgbClr val="FFFFFF"/>
                </a:solidFill>
              </a:rPr>
              <a:t>This may offer some insights for our clients who pay more attention to more valuable listings</a:t>
            </a:r>
          </a:p>
          <a:p>
            <a:endParaRPr lang="en-US" sz="2000"/>
          </a:p>
        </p:txBody>
      </p:sp>
      <p:graphicFrame>
        <p:nvGraphicFramePr>
          <p:cNvPr id="7" name="Table 7">
            <a:extLst>
              <a:ext uri="{FF2B5EF4-FFF2-40B4-BE49-F238E27FC236}">
                <a16:creationId xmlns:a16="http://schemas.microsoft.com/office/drawing/2014/main" id="{58FC9247-F537-473E-9E96-CDE458DBAA20}"/>
              </a:ext>
            </a:extLst>
          </p:cNvPr>
          <p:cNvGraphicFramePr>
            <a:graphicFrameLocks noGrp="1"/>
          </p:cNvGraphicFramePr>
          <p:nvPr>
            <p:extLst>
              <p:ext uri="{D42A27DB-BD31-4B8C-83A1-F6EECF244321}">
                <p14:modId xmlns:p14="http://schemas.microsoft.com/office/powerpoint/2010/main" val="207159926"/>
              </p:ext>
            </p:extLst>
          </p:nvPr>
        </p:nvGraphicFramePr>
        <p:xfrm>
          <a:off x="762000" y="1702597"/>
          <a:ext cx="5667375" cy="4210275"/>
        </p:xfrm>
        <a:graphic>
          <a:graphicData uri="http://schemas.openxmlformats.org/drawingml/2006/table">
            <a:tbl>
              <a:tblPr firstRow="1" bandRow="1">
                <a:tableStyleId>{5C22544A-7EE6-4342-B048-85BDC9FD1C3A}</a:tableStyleId>
              </a:tblPr>
              <a:tblGrid>
                <a:gridCol w="1502085">
                  <a:extLst>
                    <a:ext uri="{9D8B030D-6E8A-4147-A177-3AD203B41FA5}">
                      <a16:colId xmlns:a16="http://schemas.microsoft.com/office/drawing/2014/main" val="921100744"/>
                    </a:ext>
                  </a:extLst>
                </a:gridCol>
                <a:gridCol w="1133475">
                  <a:extLst>
                    <a:ext uri="{9D8B030D-6E8A-4147-A177-3AD203B41FA5}">
                      <a16:colId xmlns:a16="http://schemas.microsoft.com/office/drawing/2014/main" val="3769446740"/>
                    </a:ext>
                  </a:extLst>
                </a:gridCol>
                <a:gridCol w="3031815">
                  <a:extLst>
                    <a:ext uri="{9D8B030D-6E8A-4147-A177-3AD203B41FA5}">
                      <a16:colId xmlns:a16="http://schemas.microsoft.com/office/drawing/2014/main" val="781954855"/>
                    </a:ext>
                  </a:extLst>
                </a:gridCol>
              </a:tblGrid>
              <a:tr h="585053">
                <a:tc>
                  <a:txBody>
                    <a:bodyPr/>
                    <a:lstStyle/>
                    <a:p>
                      <a:r>
                        <a:rPr lang="en-US"/>
                        <a:t>Number of reviews</a:t>
                      </a:r>
                    </a:p>
                  </a:txBody>
                  <a:tcPr/>
                </a:tc>
                <a:tc>
                  <a:txBody>
                    <a:bodyPr/>
                    <a:lstStyle/>
                    <a:p>
                      <a:r>
                        <a:rPr lang="en-US"/>
                        <a:t>R-Square</a:t>
                      </a:r>
                    </a:p>
                  </a:txBody>
                  <a:tcPr/>
                </a:tc>
                <a:tc>
                  <a:txBody>
                    <a:bodyPr/>
                    <a:lstStyle/>
                    <a:p>
                      <a:r>
                        <a:rPr lang="en-US" sz="1800">
                          <a:solidFill>
                            <a:srgbClr val="FFFFFF"/>
                          </a:solidFill>
                        </a:rPr>
                        <a:t>Predictors</a:t>
                      </a:r>
                      <a:r>
                        <a:rPr lang="en-US"/>
                        <a:t> selected</a:t>
                      </a:r>
                    </a:p>
                  </a:txBody>
                  <a:tcPr/>
                </a:tc>
                <a:extLst>
                  <a:ext uri="{0D108BD9-81ED-4DB2-BD59-A6C34878D82A}">
                    <a16:rowId xmlns:a16="http://schemas.microsoft.com/office/drawing/2014/main" val="264751974"/>
                  </a:ext>
                </a:extLst>
              </a:tr>
              <a:tr h="1396395">
                <a:tc>
                  <a:txBody>
                    <a:bodyPr/>
                    <a:lstStyle/>
                    <a:p>
                      <a:r>
                        <a:rPr lang="en-US" sz="1400"/>
                        <a:t>100</a:t>
                      </a:r>
                    </a:p>
                  </a:txBody>
                  <a:tcPr/>
                </a:tc>
                <a:tc>
                  <a:txBody>
                    <a:bodyPr/>
                    <a:lstStyle/>
                    <a:p>
                      <a:r>
                        <a:rPr lang="en-US" sz="1400"/>
                        <a:t>0.5493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err="1">
                          <a:solidFill>
                            <a:schemeClr val="dk1"/>
                          </a:solidFill>
                          <a:latin typeface="+mn-lt"/>
                          <a:ea typeface="+mn-ea"/>
                          <a:cs typeface="+mn-cs"/>
                        </a:rPr>
                        <a:t>host_is_superhost</a:t>
                      </a:r>
                      <a:r>
                        <a:rPr lang="en-US" sz="1400" kern="1200">
                          <a:solidFill>
                            <a:schemeClr val="dk1"/>
                          </a:solidFill>
                          <a:latin typeface="+mn-lt"/>
                          <a:ea typeface="+mn-ea"/>
                          <a:cs typeface="+mn-cs"/>
                        </a:rPr>
                        <a:t>, </a:t>
                      </a:r>
                      <a:r>
                        <a:rPr lang="en-US" sz="1400" kern="1200" err="1">
                          <a:solidFill>
                            <a:schemeClr val="dk1"/>
                          </a:solidFill>
                          <a:latin typeface="+mn-lt"/>
                          <a:ea typeface="+mn-ea"/>
                          <a:cs typeface="+mn-cs"/>
                        </a:rPr>
                        <a:t>neighbourhood</a:t>
                      </a:r>
                      <a:r>
                        <a:rPr lang="en-US" sz="1400" kern="1200">
                          <a:solidFill>
                            <a:schemeClr val="dk1"/>
                          </a:solidFill>
                          <a:latin typeface="+mn-lt"/>
                          <a:ea typeface="+mn-ea"/>
                          <a:cs typeface="+mn-cs"/>
                        </a:rPr>
                        <a:t>, accommodates, price, </a:t>
                      </a:r>
                      <a:r>
                        <a:rPr lang="en-US" sz="1400" kern="1200" err="1">
                          <a:solidFill>
                            <a:schemeClr val="dk1"/>
                          </a:solidFill>
                          <a:latin typeface="+mn-lt"/>
                          <a:ea typeface="+mn-ea"/>
                          <a:cs typeface="+mn-cs"/>
                        </a:rPr>
                        <a:t>number_of_reviews</a:t>
                      </a:r>
                      <a:r>
                        <a:rPr lang="en-US" sz="1400" kern="1200">
                          <a:solidFill>
                            <a:schemeClr val="dk1"/>
                          </a:solidFill>
                          <a:latin typeface="+mn-lt"/>
                          <a:ea typeface="+mn-ea"/>
                          <a:cs typeface="+mn-cs"/>
                        </a:rPr>
                        <a:t>, </a:t>
                      </a:r>
                      <a:r>
                        <a:rPr lang="en-US" sz="1400" kern="1200" err="1">
                          <a:solidFill>
                            <a:schemeClr val="dk1"/>
                          </a:solidFill>
                          <a:latin typeface="+mn-lt"/>
                          <a:ea typeface="+mn-ea"/>
                          <a:cs typeface="+mn-cs"/>
                        </a:rPr>
                        <a:t>room_type</a:t>
                      </a:r>
                      <a:r>
                        <a:rPr lang="en-US" sz="1400" kern="1200">
                          <a:solidFill>
                            <a:schemeClr val="dk1"/>
                          </a:solidFill>
                          <a:latin typeface="+mn-lt"/>
                          <a:ea typeface="+mn-ea"/>
                          <a:cs typeface="+mn-cs"/>
                        </a:rPr>
                        <a:t>, </a:t>
                      </a:r>
                      <a:r>
                        <a:rPr lang="en-US" sz="1400" kern="1200" err="1">
                          <a:solidFill>
                            <a:schemeClr val="dk1"/>
                          </a:solidFill>
                          <a:latin typeface="+mn-lt"/>
                          <a:ea typeface="+mn-ea"/>
                          <a:cs typeface="+mn-cs"/>
                        </a:rPr>
                        <a:t>instant_bookable</a:t>
                      </a:r>
                      <a:r>
                        <a:rPr lang="en-US" sz="1400" kern="1200">
                          <a:solidFill>
                            <a:schemeClr val="dk1"/>
                          </a:solidFill>
                          <a:latin typeface="+mn-lt"/>
                          <a:ea typeface="+mn-ea"/>
                          <a:cs typeface="+mn-cs"/>
                        </a:rPr>
                        <a:t>, </a:t>
                      </a:r>
                      <a:r>
                        <a:rPr lang="en-US" sz="1400" kern="1200" err="1">
                          <a:solidFill>
                            <a:schemeClr val="dk1"/>
                          </a:solidFill>
                          <a:latin typeface="+mn-lt"/>
                          <a:ea typeface="+mn-ea"/>
                          <a:cs typeface="+mn-cs"/>
                        </a:rPr>
                        <a:t>host_response_rate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976454024"/>
                  </a:ext>
                </a:extLst>
              </a:tr>
              <a:tr h="1090103">
                <a:tc>
                  <a:txBody>
                    <a:bodyPr/>
                    <a:lstStyle/>
                    <a:p>
                      <a:r>
                        <a:rPr lang="en-US" sz="1400"/>
                        <a:t>200</a:t>
                      </a:r>
                    </a:p>
                  </a:txBody>
                  <a:tcPr/>
                </a:tc>
                <a:tc>
                  <a:txBody>
                    <a:bodyPr/>
                    <a:lstStyle/>
                    <a:p>
                      <a:r>
                        <a:rPr lang="en-US" sz="1400"/>
                        <a:t>0.6607</a:t>
                      </a:r>
                    </a:p>
                  </a:txBody>
                  <a:tcPr/>
                </a:tc>
                <a:tc>
                  <a:txBody>
                    <a:bodyPr/>
                    <a:lstStyle/>
                    <a:p>
                      <a:r>
                        <a:rPr lang="en-US" sz="1400" err="1"/>
                        <a:t>neighbourhood</a:t>
                      </a:r>
                      <a:r>
                        <a:rPr lang="en-US" sz="1400"/>
                        <a:t>, </a:t>
                      </a:r>
                      <a:r>
                        <a:rPr lang="en-US" sz="1400" err="1"/>
                        <a:t>number_of_reviews</a:t>
                      </a:r>
                      <a:r>
                        <a:rPr lang="en-US" sz="1400"/>
                        <a:t>, accommodates, </a:t>
                      </a:r>
                      <a:r>
                        <a:rPr lang="en-US" sz="1400" err="1"/>
                        <a:t>host_is_superhost</a:t>
                      </a:r>
                      <a:r>
                        <a:rPr lang="en-US" sz="1400"/>
                        <a:t>, </a:t>
                      </a:r>
                      <a:r>
                        <a:rPr lang="en-US" sz="1400" err="1"/>
                        <a:t>host_identity_verified</a:t>
                      </a:r>
                      <a:r>
                        <a:rPr lang="en-US" sz="1400"/>
                        <a:t>, </a:t>
                      </a:r>
                      <a:r>
                        <a:rPr lang="en-US" sz="1400" err="1"/>
                        <a:t>host_response_rate</a:t>
                      </a:r>
                      <a:r>
                        <a:rPr lang="en-US" sz="1400"/>
                        <a:t>, </a:t>
                      </a:r>
                      <a:r>
                        <a:rPr lang="en-US" sz="1400" err="1"/>
                        <a:t>good_amenity</a:t>
                      </a:r>
                      <a:endParaRPr lang="en-US" sz="1400"/>
                    </a:p>
                  </a:txBody>
                  <a:tcPr/>
                </a:tc>
                <a:extLst>
                  <a:ext uri="{0D108BD9-81ED-4DB2-BD59-A6C34878D82A}">
                    <a16:rowId xmlns:a16="http://schemas.microsoft.com/office/drawing/2014/main" val="1780747260"/>
                  </a:ext>
                </a:extLst>
              </a:tr>
              <a:tr h="1015560">
                <a:tc>
                  <a:txBody>
                    <a:bodyPr/>
                    <a:lstStyle/>
                    <a:p>
                      <a:r>
                        <a:rPr lang="en-US" sz="1400"/>
                        <a:t>300</a:t>
                      </a:r>
                    </a:p>
                  </a:txBody>
                  <a:tcPr/>
                </a:tc>
                <a:tc>
                  <a:txBody>
                    <a:bodyPr/>
                    <a:lstStyle/>
                    <a:p>
                      <a:r>
                        <a:rPr lang="en-US" sz="1400"/>
                        <a:t>0.8827</a:t>
                      </a:r>
                    </a:p>
                  </a:txBody>
                  <a:tcPr/>
                </a:tc>
                <a:tc>
                  <a:txBody>
                    <a:bodyPr/>
                    <a:lstStyle/>
                    <a:p>
                      <a:r>
                        <a:rPr lang="en-US" sz="1400" err="1"/>
                        <a:t>neighbourhood</a:t>
                      </a:r>
                      <a:r>
                        <a:rPr lang="en-US" sz="1400"/>
                        <a:t>, </a:t>
                      </a:r>
                      <a:r>
                        <a:rPr lang="en-US" sz="1400" err="1"/>
                        <a:t>room_type</a:t>
                      </a:r>
                      <a:r>
                        <a:rPr lang="en-US" sz="1400"/>
                        <a:t>, </a:t>
                      </a:r>
                      <a:r>
                        <a:rPr lang="en-US" sz="1400" err="1"/>
                        <a:t>host_is_superhost</a:t>
                      </a:r>
                      <a:r>
                        <a:rPr lang="en-US" sz="1400"/>
                        <a:t>, </a:t>
                      </a:r>
                      <a:r>
                        <a:rPr lang="en-US" sz="1400" err="1"/>
                        <a:t>host_identity_verified</a:t>
                      </a:r>
                      <a:r>
                        <a:rPr lang="en-US" sz="1400"/>
                        <a:t>, </a:t>
                      </a:r>
                      <a:r>
                        <a:rPr lang="en-US" sz="1400" err="1"/>
                        <a:t>host_response_rate</a:t>
                      </a:r>
                      <a:r>
                        <a:rPr lang="en-US" sz="1400"/>
                        <a:t>, </a:t>
                      </a:r>
                      <a:r>
                        <a:rPr lang="en-US" sz="1400" err="1"/>
                        <a:t>good_amenity</a:t>
                      </a:r>
                      <a:endParaRPr lang="en-US" sz="1400"/>
                    </a:p>
                  </a:txBody>
                  <a:tcPr/>
                </a:tc>
                <a:extLst>
                  <a:ext uri="{0D108BD9-81ED-4DB2-BD59-A6C34878D82A}">
                    <a16:rowId xmlns:a16="http://schemas.microsoft.com/office/drawing/2014/main" val="2882259295"/>
                  </a:ext>
                </a:extLst>
              </a:tr>
            </a:tbl>
          </a:graphicData>
        </a:graphic>
      </p:graphicFrame>
      <p:sp>
        <p:nvSpPr>
          <p:cNvPr id="3" name="Slide Number Placeholder 2">
            <a:extLst>
              <a:ext uri="{FF2B5EF4-FFF2-40B4-BE49-F238E27FC236}">
                <a16:creationId xmlns:a16="http://schemas.microsoft.com/office/drawing/2014/main" id="{EA89C26D-DA7A-4250-B5A2-5AAE1536D5B2}"/>
              </a:ext>
            </a:extLst>
          </p:cNvPr>
          <p:cNvSpPr>
            <a:spLocks noGrp="1"/>
          </p:cNvSpPr>
          <p:nvPr>
            <p:ph type="sldNum" sz="quarter" idx="12"/>
          </p:nvPr>
        </p:nvSpPr>
        <p:spPr/>
        <p:txBody>
          <a:bodyPr/>
          <a:lstStyle/>
          <a:p>
            <a:fld id="{07CE569E-9B7C-4CB9-AB80-C0841F922CFF}" type="slidenum">
              <a:rPr lang="en-US" smtClean="0"/>
              <a:t>27</a:t>
            </a:fld>
            <a:endParaRPr lang="en-US"/>
          </a:p>
        </p:txBody>
      </p:sp>
    </p:spTree>
    <p:extLst>
      <p:ext uri="{BB962C8B-B14F-4D97-AF65-F5344CB8AC3E}">
        <p14:creationId xmlns:p14="http://schemas.microsoft.com/office/powerpoint/2010/main" val="2468210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41" name="Freeform: Shape 4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43" name="Freeform: Shape 4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45" name="Rectangle 4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close up of a computer sitting on top of a wooden table&#10;&#10;Description automatically generated">
            <a:extLst>
              <a:ext uri="{FF2B5EF4-FFF2-40B4-BE49-F238E27FC236}">
                <a16:creationId xmlns:a16="http://schemas.microsoft.com/office/drawing/2014/main" id="{8B2C730E-077B-46F1-B4C3-02AC190BBDC5}"/>
              </a:ext>
            </a:extLst>
          </p:cNvPr>
          <p:cNvPicPr>
            <a:picLocks noGrp="1" noChangeAspect="1"/>
          </p:cNvPicPr>
          <p:nvPr>
            <p:ph sz="half" idx="2"/>
          </p:nvPr>
        </p:nvPicPr>
        <p:blipFill rotWithShape="1">
          <a:blip r:embed="rId3"/>
          <a:srcRect l="31579" r="3771" b="1"/>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47" name="Freeform: Shape 46">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4" name="TextBox 3">
            <a:extLst>
              <a:ext uri="{FF2B5EF4-FFF2-40B4-BE49-F238E27FC236}">
                <a16:creationId xmlns:a16="http://schemas.microsoft.com/office/drawing/2014/main" id="{E46E9396-69D0-4629-AF48-7DE3E7C107B6}"/>
              </a:ext>
            </a:extLst>
          </p:cNvPr>
          <p:cNvSpPr txBox="1"/>
          <p:nvPr/>
        </p:nvSpPr>
        <p:spPr>
          <a:xfrm>
            <a:off x="6429375" y="1661361"/>
            <a:ext cx="5629275" cy="466323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10000"/>
          </a:bodyPr>
          <a:lstStyle/>
          <a:p>
            <a:pPr marL="285750" indent="-228600" defTabSz="914400">
              <a:lnSpc>
                <a:spcPct val="115000"/>
              </a:lnSpc>
              <a:spcAft>
                <a:spcPts val="600"/>
              </a:spcAft>
              <a:buFont typeface="Arial" panose="020B0604020202020204" pitchFamily="34" charset="0"/>
              <a:buChar char="•"/>
            </a:pPr>
            <a:r>
              <a:rPr lang="en-US">
                <a:solidFill>
                  <a:srgbClr val="FFFFFF"/>
                </a:solidFill>
              </a:rPr>
              <a:t>Our picks on neighborhoods in terms of generating high income and attracting more listings are: </a:t>
            </a:r>
            <a:r>
              <a:rPr lang="en-US"/>
              <a:t>Loop, Lake View, Near North Side, Uptown and West Town</a:t>
            </a:r>
          </a:p>
          <a:p>
            <a:pPr marL="285750" indent="-228600" defTabSz="914400">
              <a:lnSpc>
                <a:spcPct val="115000"/>
              </a:lnSpc>
              <a:spcAft>
                <a:spcPts val="600"/>
              </a:spcAft>
              <a:buFont typeface="Arial" panose="020B0604020202020204" pitchFamily="34" charset="0"/>
              <a:buChar char="•"/>
            </a:pPr>
            <a:r>
              <a:rPr lang="en-US">
                <a:solidFill>
                  <a:srgbClr val="FFFFFF"/>
                </a:solidFill>
              </a:rPr>
              <a:t>For those who just enter the market or have new listings, we recommend to improve the following factors in sequence.</a:t>
            </a:r>
          </a:p>
          <a:p>
            <a:pPr marL="742950" lvl="1" indent="-228600" defTabSz="914400">
              <a:lnSpc>
                <a:spcPct val="115000"/>
              </a:lnSpc>
              <a:spcAft>
                <a:spcPts val="600"/>
              </a:spcAft>
              <a:buFont typeface="Arial" panose="020B0604020202020204" pitchFamily="34" charset="0"/>
              <a:buChar char="•"/>
            </a:pPr>
            <a:r>
              <a:rPr lang="en-US" err="1">
                <a:solidFill>
                  <a:srgbClr val="FFFFFF"/>
                </a:solidFill>
              </a:rPr>
              <a:t>host_is_superhost</a:t>
            </a:r>
            <a:r>
              <a:rPr lang="en-US">
                <a:solidFill>
                  <a:srgbClr val="FFFFFF"/>
                </a:solidFill>
              </a:rPr>
              <a:t>, </a:t>
            </a:r>
            <a:r>
              <a:rPr lang="en-US" err="1">
                <a:solidFill>
                  <a:srgbClr val="FFFFFF"/>
                </a:solidFill>
              </a:rPr>
              <a:t>neighbourhood</a:t>
            </a:r>
            <a:r>
              <a:rPr lang="en-US">
                <a:solidFill>
                  <a:srgbClr val="FFFFFF"/>
                </a:solidFill>
              </a:rPr>
              <a:t>, accommodates, price, </a:t>
            </a:r>
            <a:r>
              <a:rPr lang="en-US" err="1">
                <a:solidFill>
                  <a:srgbClr val="FFFFFF"/>
                </a:solidFill>
              </a:rPr>
              <a:t>number_of_reviews</a:t>
            </a:r>
            <a:r>
              <a:rPr lang="en-US">
                <a:solidFill>
                  <a:srgbClr val="FFFFFF"/>
                </a:solidFill>
              </a:rPr>
              <a:t>, </a:t>
            </a:r>
            <a:r>
              <a:rPr lang="en-US" err="1">
                <a:solidFill>
                  <a:srgbClr val="FFFFFF"/>
                </a:solidFill>
              </a:rPr>
              <a:t>room_type</a:t>
            </a:r>
            <a:r>
              <a:rPr lang="en-US">
                <a:solidFill>
                  <a:srgbClr val="FFFFFF"/>
                </a:solidFill>
              </a:rPr>
              <a:t>, </a:t>
            </a:r>
            <a:r>
              <a:rPr lang="en-US" err="1">
                <a:solidFill>
                  <a:srgbClr val="FFFFFF"/>
                </a:solidFill>
              </a:rPr>
              <a:t>instant_bookable</a:t>
            </a:r>
            <a:r>
              <a:rPr lang="en-US">
                <a:solidFill>
                  <a:srgbClr val="FFFFFF"/>
                </a:solidFill>
              </a:rPr>
              <a:t>, </a:t>
            </a:r>
            <a:r>
              <a:rPr lang="en-US" err="1">
                <a:solidFill>
                  <a:srgbClr val="FFFFFF"/>
                </a:solidFill>
              </a:rPr>
              <a:t>host_response_rate</a:t>
            </a:r>
            <a:endParaRPr lang="en-US" sz="1700">
              <a:solidFill>
                <a:schemeClr val="tx1">
                  <a:alpha val="70000"/>
                </a:schemeClr>
              </a:solidFill>
            </a:endParaRPr>
          </a:p>
          <a:p>
            <a:pPr marL="285750" indent="-228600" defTabSz="914400">
              <a:lnSpc>
                <a:spcPct val="115000"/>
              </a:lnSpc>
              <a:spcAft>
                <a:spcPts val="600"/>
              </a:spcAft>
              <a:buFont typeface="Arial" panose="020B0604020202020204" pitchFamily="34" charset="0"/>
              <a:buChar char="•"/>
            </a:pPr>
            <a:r>
              <a:rPr lang="en-US">
                <a:solidFill>
                  <a:srgbClr val="FFFFFF"/>
                </a:solidFill>
              </a:rPr>
              <a:t>For experienced host, our course of recommendations changes to the following.</a:t>
            </a:r>
          </a:p>
          <a:p>
            <a:pPr marL="742950" lvl="1" indent="-228600" defTabSz="914400">
              <a:lnSpc>
                <a:spcPct val="115000"/>
              </a:lnSpc>
              <a:spcAft>
                <a:spcPts val="600"/>
              </a:spcAft>
              <a:buFont typeface="Arial" panose="020B0604020202020204" pitchFamily="34" charset="0"/>
              <a:buChar char="•"/>
            </a:pPr>
            <a:r>
              <a:rPr lang="en-US" err="1"/>
              <a:t>host_is_superhost</a:t>
            </a:r>
            <a:r>
              <a:rPr lang="en-US"/>
              <a:t>, </a:t>
            </a:r>
            <a:r>
              <a:rPr lang="en-US" err="1"/>
              <a:t>neighbourhood</a:t>
            </a:r>
            <a:r>
              <a:rPr lang="en-US"/>
              <a:t>, </a:t>
            </a:r>
            <a:r>
              <a:rPr lang="en-US" err="1"/>
              <a:t>host_response_rate</a:t>
            </a:r>
            <a:r>
              <a:rPr lang="en-US"/>
              <a:t>, </a:t>
            </a:r>
            <a:r>
              <a:rPr lang="en-US" err="1"/>
              <a:t>host_identity_verified</a:t>
            </a:r>
            <a:r>
              <a:rPr lang="en-US"/>
              <a:t>, </a:t>
            </a:r>
            <a:r>
              <a:rPr lang="en-US" err="1"/>
              <a:t>room_type</a:t>
            </a:r>
            <a:r>
              <a:rPr lang="en-US"/>
              <a:t>, </a:t>
            </a:r>
            <a:r>
              <a:rPr lang="en-US" err="1"/>
              <a:t>good_amenity</a:t>
            </a:r>
            <a:endParaRPr lang="en-US"/>
          </a:p>
          <a:p>
            <a:pPr marL="285750" indent="-228600" defTabSz="914400">
              <a:lnSpc>
                <a:spcPct val="115000"/>
              </a:lnSpc>
              <a:spcAft>
                <a:spcPts val="600"/>
              </a:spcAft>
              <a:buFont typeface="Arial" panose="020B0604020202020204" pitchFamily="34" charset="0"/>
              <a:buChar char="•"/>
            </a:pPr>
            <a:endParaRPr lang="en-US"/>
          </a:p>
          <a:p>
            <a:pPr marL="285750" indent="-228600" defTabSz="914400">
              <a:lnSpc>
                <a:spcPct val="115000"/>
              </a:lnSpc>
              <a:spcAft>
                <a:spcPts val="600"/>
              </a:spcAft>
              <a:buFont typeface="Arial" panose="020B0604020202020204" pitchFamily="34" charset="0"/>
              <a:buChar char="•"/>
            </a:pPr>
            <a:endParaRPr lang="en-US">
              <a:solidFill>
                <a:srgbClr val="FFFFFF"/>
              </a:solidFill>
            </a:endParaRPr>
          </a:p>
        </p:txBody>
      </p:sp>
      <p:sp>
        <p:nvSpPr>
          <p:cNvPr id="6" name="Title 5">
            <a:extLst>
              <a:ext uri="{FF2B5EF4-FFF2-40B4-BE49-F238E27FC236}">
                <a16:creationId xmlns:a16="http://schemas.microsoft.com/office/drawing/2014/main" id="{172E6090-7091-4A2F-A9BA-4DF45712E366}"/>
              </a:ext>
            </a:extLst>
          </p:cNvPr>
          <p:cNvSpPr>
            <a:spLocks noGrp="1"/>
          </p:cNvSpPr>
          <p:nvPr>
            <p:ph type="title"/>
          </p:nvPr>
        </p:nvSpPr>
        <p:spPr>
          <a:xfrm>
            <a:off x="6898106" y="999614"/>
            <a:ext cx="4572000" cy="661747"/>
          </a:xfrm>
        </p:spPr>
        <p:txBody>
          <a:bodyPr vert="horz" lIns="91440" tIns="45720" rIns="91440" bIns="45720" rtlCol="0" anchor="t">
            <a:normAutofit/>
          </a:bodyPr>
          <a:lstStyle/>
          <a:p>
            <a:r>
              <a:rPr lang="en-US" sz="3200"/>
              <a:t> Recommendations</a:t>
            </a:r>
          </a:p>
        </p:txBody>
      </p:sp>
      <p:sp>
        <p:nvSpPr>
          <p:cNvPr id="3" name="Slide Number Placeholder 2">
            <a:extLst>
              <a:ext uri="{FF2B5EF4-FFF2-40B4-BE49-F238E27FC236}">
                <a16:creationId xmlns:a16="http://schemas.microsoft.com/office/drawing/2014/main" id="{8B985848-F190-4C12-A182-AD8317B21E89}"/>
              </a:ext>
            </a:extLst>
          </p:cNvPr>
          <p:cNvSpPr>
            <a:spLocks noGrp="1"/>
          </p:cNvSpPr>
          <p:nvPr>
            <p:ph type="sldNum" sz="quarter" idx="12"/>
          </p:nvPr>
        </p:nvSpPr>
        <p:spPr/>
        <p:txBody>
          <a:bodyPr/>
          <a:lstStyle/>
          <a:p>
            <a:fld id="{07CE569E-9B7C-4CB9-AB80-C0841F922CFF}" type="slidenum">
              <a:rPr lang="en-US" smtClean="0"/>
              <a:t>28</a:t>
            </a:fld>
            <a:endParaRPr lang="en-US"/>
          </a:p>
        </p:txBody>
      </p:sp>
    </p:spTree>
    <p:extLst>
      <p:ext uri="{BB962C8B-B14F-4D97-AF65-F5344CB8AC3E}">
        <p14:creationId xmlns:p14="http://schemas.microsoft.com/office/powerpoint/2010/main" val="1645067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5CEF-686C-4655-BC62-BB8B40DB87E3}"/>
              </a:ext>
            </a:extLst>
          </p:cNvPr>
          <p:cNvSpPr>
            <a:spLocks noGrp="1"/>
          </p:cNvSpPr>
          <p:nvPr>
            <p:ph type="title"/>
          </p:nvPr>
        </p:nvSpPr>
        <p:spPr/>
        <p:txBody>
          <a:bodyPr/>
          <a:lstStyle/>
          <a:p>
            <a:r>
              <a:rPr lang="en-US"/>
              <a:t>Appendix – </a:t>
            </a:r>
            <a:r>
              <a:rPr lang="en-US" sz="3600"/>
              <a:t>Some SQL Queries &amp; Output</a:t>
            </a:r>
            <a:endParaRPr lang="en-US"/>
          </a:p>
        </p:txBody>
      </p:sp>
      <p:sp>
        <p:nvSpPr>
          <p:cNvPr id="3" name="Slide Number Placeholder 2">
            <a:extLst>
              <a:ext uri="{FF2B5EF4-FFF2-40B4-BE49-F238E27FC236}">
                <a16:creationId xmlns:a16="http://schemas.microsoft.com/office/drawing/2014/main" id="{2BEADE5B-94B7-4259-B901-58FCCA848285}"/>
              </a:ext>
            </a:extLst>
          </p:cNvPr>
          <p:cNvSpPr>
            <a:spLocks noGrp="1"/>
          </p:cNvSpPr>
          <p:nvPr>
            <p:ph type="sldNum" sz="quarter" idx="12"/>
          </p:nvPr>
        </p:nvSpPr>
        <p:spPr/>
        <p:txBody>
          <a:bodyPr/>
          <a:lstStyle/>
          <a:p>
            <a:fld id="{07CE569E-9B7C-4CB9-AB80-C0841F922CFF}" type="slidenum">
              <a:rPr lang="en-US" smtClean="0"/>
              <a:t>29</a:t>
            </a:fld>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D12ED777-C337-46FF-A7E3-58A13E0303AB}"/>
              </a:ext>
            </a:extLst>
          </p:cNvPr>
          <p:cNvPicPr>
            <a:picLocks noChangeAspect="1"/>
          </p:cNvPicPr>
          <p:nvPr/>
        </p:nvPicPr>
        <p:blipFill>
          <a:blip r:embed="rId2"/>
          <a:stretch>
            <a:fillRect/>
          </a:stretch>
        </p:blipFill>
        <p:spPr>
          <a:xfrm>
            <a:off x="125942" y="2225276"/>
            <a:ext cx="5558367" cy="2730240"/>
          </a:xfrm>
          <a:prstGeom prst="rect">
            <a:avLst/>
          </a:prstGeom>
        </p:spPr>
      </p:pic>
      <p:pic>
        <p:nvPicPr>
          <p:cNvPr id="7" name="Picture 7" descr="Table&#10;&#10;Description automatically generated">
            <a:extLst>
              <a:ext uri="{FF2B5EF4-FFF2-40B4-BE49-F238E27FC236}">
                <a16:creationId xmlns:a16="http://schemas.microsoft.com/office/drawing/2014/main" id="{D47C7256-7356-4268-A906-0853DEF5E06C}"/>
              </a:ext>
            </a:extLst>
          </p:cNvPr>
          <p:cNvPicPr>
            <a:picLocks noChangeAspect="1"/>
          </p:cNvPicPr>
          <p:nvPr/>
        </p:nvPicPr>
        <p:blipFill>
          <a:blip r:embed="rId3"/>
          <a:stretch>
            <a:fillRect/>
          </a:stretch>
        </p:blipFill>
        <p:spPr>
          <a:xfrm>
            <a:off x="5684157" y="2224906"/>
            <a:ext cx="6399741" cy="2147232"/>
          </a:xfrm>
          <a:prstGeom prst="rect">
            <a:avLst/>
          </a:prstGeom>
        </p:spPr>
      </p:pic>
      <p:sp>
        <p:nvSpPr>
          <p:cNvPr id="8" name="TextBox 7">
            <a:extLst>
              <a:ext uri="{FF2B5EF4-FFF2-40B4-BE49-F238E27FC236}">
                <a16:creationId xmlns:a16="http://schemas.microsoft.com/office/drawing/2014/main" id="{75098B75-113B-46ED-8FA0-7C78697CFA41}"/>
              </a:ext>
            </a:extLst>
          </p:cNvPr>
          <p:cNvSpPr txBox="1"/>
          <p:nvPr/>
        </p:nvSpPr>
        <p:spPr>
          <a:xfrm>
            <a:off x="766790" y="5292558"/>
            <a:ext cx="110649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average review score, host response rate, number of listing per host, number of reviews per host where number of reviews must be greater than 5</a:t>
            </a:r>
          </a:p>
        </p:txBody>
      </p:sp>
    </p:spTree>
    <p:extLst>
      <p:ext uri="{BB962C8B-B14F-4D97-AF65-F5344CB8AC3E}">
        <p14:creationId xmlns:p14="http://schemas.microsoft.com/office/powerpoint/2010/main" val="369407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CB40-A3A6-452F-A46D-706050E34C31}"/>
              </a:ext>
            </a:extLst>
          </p:cNvPr>
          <p:cNvSpPr>
            <a:spLocks noGrp="1"/>
          </p:cNvSpPr>
          <p:nvPr>
            <p:ph type="title"/>
          </p:nvPr>
        </p:nvSpPr>
        <p:spPr>
          <a:xfrm>
            <a:off x="762000" y="656167"/>
            <a:ext cx="10668000" cy="1312333"/>
          </a:xfrm>
        </p:spPr>
        <p:txBody>
          <a:bodyPr>
            <a:normAutofit/>
          </a:bodyPr>
          <a:lstStyle/>
          <a:p>
            <a:r>
              <a:rPr lang="en-US"/>
              <a:t>Background</a:t>
            </a:r>
            <a:br>
              <a:rPr lang="en-US"/>
            </a:br>
            <a:br>
              <a:rPr lang="en-US" sz="1200"/>
            </a:br>
            <a:endParaRPr lang="en-US" sz="1200"/>
          </a:p>
        </p:txBody>
      </p:sp>
      <p:sp>
        <p:nvSpPr>
          <p:cNvPr id="3" name="Content Placeholder 2">
            <a:extLst>
              <a:ext uri="{FF2B5EF4-FFF2-40B4-BE49-F238E27FC236}">
                <a16:creationId xmlns:a16="http://schemas.microsoft.com/office/drawing/2014/main" id="{A64E24FA-0473-4B6B-80DF-6A1C7D760C4F}"/>
              </a:ext>
            </a:extLst>
          </p:cNvPr>
          <p:cNvSpPr>
            <a:spLocks noGrp="1"/>
          </p:cNvSpPr>
          <p:nvPr>
            <p:ph idx="1"/>
          </p:nvPr>
        </p:nvSpPr>
        <p:spPr/>
        <p:txBody>
          <a:bodyPr vert="horz" lIns="91440" tIns="45720" rIns="91440" bIns="45720" rtlCol="0" anchor="t">
            <a:normAutofit lnSpcReduction="10000"/>
          </a:bodyPr>
          <a:lstStyle/>
          <a:p>
            <a:pPr algn="just"/>
            <a:r>
              <a:rPr lang="en-US">
                <a:solidFill>
                  <a:srgbClr val="FFFFFF"/>
                </a:solidFill>
                <a:ea typeface="+mn-lt"/>
                <a:cs typeface="+mn-lt"/>
              </a:rPr>
              <a:t>Airbnb has reshaped millions of travelers' accommodation preferences around the world and enable a new group of people to become hosts in the sharing economy model. </a:t>
            </a:r>
            <a:endParaRPr lang="en-US">
              <a:solidFill>
                <a:srgbClr val="FFFFFF">
                  <a:alpha val="70000"/>
                </a:srgbClr>
              </a:solidFill>
            </a:endParaRPr>
          </a:p>
          <a:p>
            <a:pPr algn="just"/>
            <a:endParaRPr lang="en-US">
              <a:solidFill>
                <a:srgbClr val="FFFFFF">
                  <a:alpha val="70000"/>
                </a:srgbClr>
              </a:solidFill>
            </a:endParaRPr>
          </a:p>
          <a:p>
            <a:pPr algn="just"/>
            <a:r>
              <a:rPr lang="en-US">
                <a:solidFill>
                  <a:srgbClr val="FFFFFF"/>
                </a:solidFill>
                <a:ea typeface="+mn-lt"/>
                <a:cs typeface="+mn-lt"/>
              </a:rPr>
              <a:t>Hosts are currently suffering because of the worldwide pandemic. The lock-down of cities discourage travelers to book listings resulting in vast decreases in host income. </a:t>
            </a:r>
            <a:endParaRPr lang="en-US">
              <a:solidFill>
                <a:srgbClr val="FFFFFF">
                  <a:alpha val="70000"/>
                </a:srgbClr>
              </a:solidFill>
            </a:endParaRPr>
          </a:p>
        </p:txBody>
      </p:sp>
      <p:sp>
        <p:nvSpPr>
          <p:cNvPr id="4" name="Slide Number Placeholder 3">
            <a:extLst>
              <a:ext uri="{FF2B5EF4-FFF2-40B4-BE49-F238E27FC236}">
                <a16:creationId xmlns:a16="http://schemas.microsoft.com/office/drawing/2014/main" id="{2BB701B2-C8E6-427E-8FE9-585C5097F513}"/>
              </a:ext>
            </a:extLst>
          </p:cNvPr>
          <p:cNvSpPr>
            <a:spLocks noGrp="1"/>
          </p:cNvSpPr>
          <p:nvPr>
            <p:ph type="sldNum" sz="quarter" idx="12"/>
          </p:nvPr>
        </p:nvSpPr>
        <p:spPr/>
        <p:txBody>
          <a:bodyPr/>
          <a:lstStyle/>
          <a:p>
            <a:fld id="{07CE569E-9B7C-4CB9-AB80-C0841F922CFF}" type="slidenum">
              <a:rPr lang="en-US" smtClean="0"/>
              <a:t>3</a:t>
            </a:fld>
            <a:endParaRPr lang="en-US"/>
          </a:p>
        </p:txBody>
      </p:sp>
    </p:spTree>
    <p:extLst>
      <p:ext uri="{BB962C8B-B14F-4D97-AF65-F5344CB8AC3E}">
        <p14:creationId xmlns:p14="http://schemas.microsoft.com/office/powerpoint/2010/main" val="2215990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5CEF-686C-4655-BC62-BB8B40DB87E3}"/>
              </a:ext>
            </a:extLst>
          </p:cNvPr>
          <p:cNvSpPr>
            <a:spLocks noGrp="1"/>
          </p:cNvSpPr>
          <p:nvPr>
            <p:ph type="title"/>
          </p:nvPr>
        </p:nvSpPr>
        <p:spPr/>
        <p:txBody>
          <a:bodyPr/>
          <a:lstStyle/>
          <a:p>
            <a:r>
              <a:rPr lang="en-US"/>
              <a:t>Appendix – </a:t>
            </a:r>
            <a:r>
              <a:rPr lang="en-US" sz="3600"/>
              <a:t>Some SQL Queries &amp; Output</a:t>
            </a:r>
            <a:endParaRPr lang="en-US"/>
          </a:p>
        </p:txBody>
      </p:sp>
      <p:sp>
        <p:nvSpPr>
          <p:cNvPr id="3" name="Slide Number Placeholder 2">
            <a:extLst>
              <a:ext uri="{FF2B5EF4-FFF2-40B4-BE49-F238E27FC236}">
                <a16:creationId xmlns:a16="http://schemas.microsoft.com/office/drawing/2014/main" id="{2BEADE5B-94B7-4259-B901-58FCCA848285}"/>
              </a:ext>
            </a:extLst>
          </p:cNvPr>
          <p:cNvSpPr>
            <a:spLocks noGrp="1"/>
          </p:cNvSpPr>
          <p:nvPr>
            <p:ph type="sldNum" sz="quarter" idx="12"/>
          </p:nvPr>
        </p:nvSpPr>
        <p:spPr/>
        <p:txBody>
          <a:bodyPr/>
          <a:lstStyle/>
          <a:p>
            <a:fld id="{07CE569E-9B7C-4CB9-AB80-C0841F922CFF}" type="slidenum">
              <a:rPr lang="en-US" smtClean="0"/>
              <a:t>30</a:t>
            </a:fld>
            <a:endParaRPr lang="en-US"/>
          </a:p>
        </p:txBody>
      </p:sp>
      <p:pic>
        <p:nvPicPr>
          <p:cNvPr id="8" name="Picture 8" descr="Text&#10;&#10;Description automatically generated">
            <a:extLst>
              <a:ext uri="{FF2B5EF4-FFF2-40B4-BE49-F238E27FC236}">
                <a16:creationId xmlns:a16="http://schemas.microsoft.com/office/drawing/2014/main" id="{FE28793C-3B34-4411-8CD6-93BA54A4E4B4}"/>
              </a:ext>
            </a:extLst>
          </p:cNvPr>
          <p:cNvPicPr>
            <a:picLocks noChangeAspect="1"/>
          </p:cNvPicPr>
          <p:nvPr/>
        </p:nvPicPr>
        <p:blipFill>
          <a:blip r:embed="rId2"/>
          <a:stretch>
            <a:fillRect/>
          </a:stretch>
        </p:blipFill>
        <p:spPr>
          <a:xfrm>
            <a:off x="681567" y="2301654"/>
            <a:ext cx="4404783" cy="2482234"/>
          </a:xfrm>
          <a:prstGeom prst="rect">
            <a:avLst/>
          </a:prstGeom>
        </p:spPr>
      </p:pic>
      <p:pic>
        <p:nvPicPr>
          <p:cNvPr id="9" name="Picture 9" descr="Table&#10;&#10;Description automatically generated">
            <a:extLst>
              <a:ext uri="{FF2B5EF4-FFF2-40B4-BE49-F238E27FC236}">
                <a16:creationId xmlns:a16="http://schemas.microsoft.com/office/drawing/2014/main" id="{BB2C16AE-02AA-4FDA-B969-32BE72040A03}"/>
              </a:ext>
            </a:extLst>
          </p:cNvPr>
          <p:cNvPicPr>
            <a:picLocks noChangeAspect="1"/>
          </p:cNvPicPr>
          <p:nvPr/>
        </p:nvPicPr>
        <p:blipFill>
          <a:blip r:embed="rId3"/>
          <a:stretch>
            <a:fillRect/>
          </a:stretch>
        </p:blipFill>
        <p:spPr>
          <a:xfrm>
            <a:off x="5084232" y="2287694"/>
            <a:ext cx="6193366" cy="2483696"/>
          </a:xfrm>
          <a:prstGeom prst="rect">
            <a:avLst/>
          </a:prstGeom>
        </p:spPr>
      </p:pic>
      <p:sp>
        <p:nvSpPr>
          <p:cNvPr id="10" name="TextBox 9">
            <a:extLst>
              <a:ext uri="{FF2B5EF4-FFF2-40B4-BE49-F238E27FC236}">
                <a16:creationId xmlns:a16="http://schemas.microsoft.com/office/drawing/2014/main" id="{DB208248-9D06-4F4C-832F-EACA1862D57D}"/>
              </a:ext>
            </a:extLst>
          </p:cNvPr>
          <p:cNvSpPr txBox="1"/>
          <p:nvPr/>
        </p:nvSpPr>
        <p:spPr>
          <a:xfrm>
            <a:off x="681567" y="5160078"/>
            <a:ext cx="104986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price, accommodates, average review score, number of amenities, number of reviews per listing where number of reviews must be greater than 5</a:t>
            </a:r>
          </a:p>
        </p:txBody>
      </p:sp>
    </p:spTree>
    <p:extLst>
      <p:ext uri="{BB962C8B-B14F-4D97-AF65-F5344CB8AC3E}">
        <p14:creationId xmlns:p14="http://schemas.microsoft.com/office/powerpoint/2010/main" val="727132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AD2F-2B45-4695-8E32-9056EDC9653B}"/>
              </a:ext>
            </a:extLst>
          </p:cNvPr>
          <p:cNvSpPr>
            <a:spLocks noGrp="1"/>
          </p:cNvSpPr>
          <p:nvPr>
            <p:ph type="title"/>
          </p:nvPr>
        </p:nvSpPr>
        <p:spPr>
          <a:xfrm>
            <a:off x="762000" y="709083"/>
            <a:ext cx="10668000" cy="1090083"/>
          </a:xfrm>
        </p:spPr>
        <p:txBody>
          <a:bodyPr>
            <a:normAutofit/>
          </a:bodyPr>
          <a:lstStyle/>
          <a:p>
            <a:r>
              <a:rPr lang="en-US"/>
              <a:t>Business Use Case</a:t>
            </a:r>
            <a:br>
              <a:rPr lang="en-US"/>
            </a:br>
            <a:r>
              <a:rPr lang="en-US" sz="1200"/>
              <a:t>THE FINAL GOALS OF ANALYSIS AND THE POTENTIAL IMPACTS </a:t>
            </a:r>
          </a:p>
        </p:txBody>
      </p:sp>
      <p:sp>
        <p:nvSpPr>
          <p:cNvPr id="3" name="Content Placeholder 2">
            <a:extLst>
              <a:ext uri="{FF2B5EF4-FFF2-40B4-BE49-F238E27FC236}">
                <a16:creationId xmlns:a16="http://schemas.microsoft.com/office/drawing/2014/main" id="{B6F30679-485C-4FC1-8A51-922FE261AFB9}"/>
              </a:ext>
            </a:extLst>
          </p:cNvPr>
          <p:cNvSpPr>
            <a:spLocks noGrp="1"/>
          </p:cNvSpPr>
          <p:nvPr>
            <p:ph idx="1"/>
          </p:nvPr>
        </p:nvSpPr>
        <p:spPr/>
        <p:txBody>
          <a:bodyPr vert="horz" lIns="91440" tIns="45720" rIns="91440" bIns="45720" rtlCol="0" anchor="t">
            <a:normAutofit fontScale="92500"/>
          </a:bodyPr>
          <a:lstStyle/>
          <a:p>
            <a:r>
              <a:rPr lang="en-US">
                <a:solidFill>
                  <a:srgbClr val="FFFFFF"/>
                </a:solidFill>
                <a:ea typeface="+mn-lt"/>
                <a:cs typeface="+mn-lt"/>
              </a:rPr>
              <a:t>Our primary goals are to understand the local Airbnb market, learn from the existing listings’ characteristics and draw out the predictors which impact on properties popularity.</a:t>
            </a:r>
          </a:p>
          <a:p>
            <a:endParaRPr lang="en-US"/>
          </a:p>
          <a:p>
            <a:r>
              <a:rPr lang="en-US">
                <a:solidFill>
                  <a:srgbClr val="FFFFFF"/>
                </a:solidFill>
                <a:ea typeface="+mn-lt"/>
                <a:cs typeface="+mn-lt"/>
              </a:rPr>
              <a:t>Our target audience includes Airbnb individual hosts, Airbnb property management companies and Real Estate investors who are trying to diversify their investments in the Chicago area.</a:t>
            </a:r>
          </a:p>
        </p:txBody>
      </p:sp>
      <p:sp>
        <p:nvSpPr>
          <p:cNvPr id="4" name="Slide Number Placeholder 3">
            <a:extLst>
              <a:ext uri="{FF2B5EF4-FFF2-40B4-BE49-F238E27FC236}">
                <a16:creationId xmlns:a16="http://schemas.microsoft.com/office/drawing/2014/main" id="{D694645D-B377-4183-8946-D317B3F66A06}"/>
              </a:ext>
            </a:extLst>
          </p:cNvPr>
          <p:cNvSpPr>
            <a:spLocks noGrp="1"/>
          </p:cNvSpPr>
          <p:nvPr>
            <p:ph type="sldNum" sz="quarter" idx="12"/>
          </p:nvPr>
        </p:nvSpPr>
        <p:spPr/>
        <p:txBody>
          <a:bodyPr/>
          <a:lstStyle/>
          <a:p>
            <a:fld id="{07CE569E-9B7C-4CB9-AB80-C0841F922CFF}" type="slidenum">
              <a:rPr lang="en-US" smtClean="0"/>
              <a:t>4</a:t>
            </a:fld>
            <a:endParaRPr lang="en-US"/>
          </a:p>
        </p:txBody>
      </p:sp>
    </p:spTree>
    <p:extLst>
      <p:ext uri="{BB962C8B-B14F-4D97-AF65-F5344CB8AC3E}">
        <p14:creationId xmlns:p14="http://schemas.microsoft.com/office/powerpoint/2010/main" val="554706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7A3A3D2-A001-44F6-BC2D-433614408B86}"/>
              </a:ext>
            </a:extLst>
          </p:cNvPr>
          <p:cNvSpPr>
            <a:spLocks noGrp="1"/>
          </p:cNvSpPr>
          <p:nvPr>
            <p:ph type="body" idx="1"/>
          </p:nvPr>
        </p:nvSpPr>
        <p:spPr>
          <a:xfrm>
            <a:off x="711868" y="471237"/>
            <a:ext cx="5151119" cy="892341"/>
          </a:xfrm>
        </p:spPr>
        <p:txBody>
          <a:bodyPr>
            <a:normAutofit/>
          </a:bodyPr>
          <a:lstStyle/>
          <a:p>
            <a:r>
              <a:rPr lang="en-US" sz="2800">
                <a:solidFill>
                  <a:srgbClr val="FFFFFF"/>
                </a:solidFill>
              </a:rPr>
              <a:t>Tools Apply for Analysis</a:t>
            </a:r>
            <a:endParaRPr lang="en-US" sz="2800"/>
          </a:p>
        </p:txBody>
      </p:sp>
      <p:pic>
        <p:nvPicPr>
          <p:cNvPr id="8" name="Picture 8" descr="Icon&#10;&#10;Description automatically generated">
            <a:extLst>
              <a:ext uri="{FF2B5EF4-FFF2-40B4-BE49-F238E27FC236}">
                <a16:creationId xmlns:a16="http://schemas.microsoft.com/office/drawing/2014/main" id="{F941751E-20D8-476D-8992-0202B7FE3069}"/>
              </a:ext>
            </a:extLst>
          </p:cNvPr>
          <p:cNvPicPr>
            <a:picLocks noGrp="1" noChangeAspect="1"/>
          </p:cNvPicPr>
          <p:nvPr>
            <p:ph sz="half" idx="2"/>
          </p:nvPr>
        </p:nvPicPr>
        <p:blipFill>
          <a:blip r:embed="rId2"/>
          <a:stretch>
            <a:fillRect/>
          </a:stretch>
        </p:blipFill>
        <p:spPr>
          <a:xfrm>
            <a:off x="800902" y="1544054"/>
            <a:ext cx="812131" cy="822157"/>
          </a:xfrm>
        </p:spPr>
      </p:pic>
      <p:sp>
        <p:nvSpPr>
          <p:cNvPr id="5" name="Text Placeholder 4">
            <a:extLst>
              <a:ext uri="{FF2B5EF4-FFF2-40B4-BE49-F238E27FC236}">
                <a16:creationId xmlns:a16="http://schemas.microsoft.com/office/drawing/2014/main" id="{E642ECA4-0F0B-4B28-8655-C3DCDEF49EDF}"/>
              </a:ext>
            </a:extLst>
          </p:cNvPr>
          <p:cNvSpPr>
            <a:spLocks noGrp="1"/>
          </p:cNvSpPr>
          <p:nvPr>
            <p:ph type="body" sz="quarter" idx="3"/>
          </p:nvPr>
        </p:nvSpPr>
        <p:spPr>
          <a:xfrm>
            <a:off x="6288904" y="471238"/>
            <a:ext cx="5151122" cy="892341"/>
          </a:xfrm>
        </p:spPr>
        <p:txBody>
          <a:bodyPr>
            <a:normAutofit/>
          </a:bodyPr>
          <a:lstStyle/>
          <a:p>
            <a:r>
              <a:rPr lang="en-US" sz="2800">
                <a:solidFill>
                  <a:srgbClr val="FFFFFF"/>
                </a:solidFill>
              </a:rPr>
              <a:t>Data Resources</a:t>
            </a:r>
            <a:endParaRPr lang="en-US" sz="2800"/>
          </a:p>
        </p:txBody>
      </p:sp>
      <p:pic>
        <p:nvPicPr>
          <p:cNvPr id="9" name="Picture 9" descr="Icon&#10;&#10;Description automatically generated">
            <a:extLst>
              <a:ext uri="{FF2B5EF4-FFF2-40B4-BE49-F238E27FC236}">
                <a16:creationId xmlns:a16="http://schemas.microsoft.com/office/drawing/2014/main" id="{03143760-6B49-4748-8CC7-28DE47760A72}"/>
              </a:ext>
            </a:extLst>
          </p:cNvPr>
          <p:cNvPicPr>
            <a:picLocks noGrp="1" noChangeAspect="1"/>
          </p:cNvPicPr>
          <p:nvPr>
            <p:ph sz="quarter" idx="4"/>
          </p:nvPr>
        </p:nvPicPr>
        <p:blipFill>
          <a:blip r:embed="rId3"/>
          <a:stretch>
            <a:fillRect/>
          </a:stretch>
        </p:blipFill>
        <p:spPr>
          <a:xfrm>
            <a:off x="1879234" y="1654343"/>
            <a:ext cx="675563" cy="611607"/>
          </a:xfrm>
        </p:spPr>
      </p:pic>
      <p:pic>
        <p:nvPicPr>
          <p:cNvPr id="10" name="Picture 10" descr="Logo, icon&#10;&#10;Description automatically generated">
            <a:extLst>
              <a:ext uri="{FF2B5EF4-FFF2-40B4-BE49-F238E27FC236}">
                <a16:creationId xmlns:a16="http://schemas.microsoft.com/office/drawing/2014/main" id="{7BE8699C-A531-44BD-8BB9-FBCE1CE250C4}"/>
              </a:ext>
            </a:extLst>
          </p:cNvPr>
          <p:cNvPicPr>
            <a:picLocks noChangeAspect="1"/>
          </p:cNvPicPr>
          <p:nvPr/>
        </p:nvPicPr>
        <p:blipFill>
          <a:blip r:embed="rId4"/>
          <a:stretch>
            <a:fillRect/>
          </a:stretch>
        </p:blipFill>
        <p:spPr>
          <a:xfrm>
            <a:off x="804111" y="2608848"/>
            <a:ext cx="808123" cy="818148"/>
          </a:xfrm>
          <a:prstGeom prst="rect">
            <a:avLst/>
          </a:prstGeom>
        </p:spPr>
      </p:pic>
      <p:pic>
        <p:nvPicPr>
          <p:cNvPr id="11" name="Picture 11" descr="Logo&#10;&#10;Description automatically generated">
            <a:extLst>
              <a:ext uri="{FF2B5EF4-FFF2-40B4-BE49-F238E27FC236}">
                <a16:creationId xmlns:a16="http://schemas.microsoft.com/office/drawing/2014/main" id="{92B6EE6B-5D11-413A-8ECC-8D2B8AFA58C3}"/>
              </a:ext>
            </a:extLst>
          </p:cNvPr>
          <p:cNvPicPr>
            <a:picLocks noChangeAspect="1"/>
          </p:cNvPicPr>
          <p:nvPr/>
        </p:nvPicPr>
        <p:blipFill>
          <a:blip r:embed="rId5"/>
          <a:stretch>
            <a:fillRect/>
          </a:stretch>
        </p:blipFill>
        <p:spPr>
          <a:xfrm>
            <a:off x="804111" y="3659594"/>
            <a:ext cx="958517" cy="772050"/>
          </a:xfrm>
          <a:prstGeom prst="rect">
            <a:avLst/>
          </a:prstGeom>
        </p:spPr>
      </p:pic>
      <p:pic>
        <p:nvPicPr>
          <p:cNvPr id="12" name="Picture 12" descr="Logo&#10;&#10;Description automatically generated">
            <a:extLst>
              <a:ext uri="{FF2B5EF4-FFF2-40B4-BE49-F238E27FC236}">
                <a16:creationId xmlns:a16="http://schemas.microsoft.com/office/drawing/2014/main" id="{1891C0D3-3D22-4B87-8F86-C334E7E8D7C0}"/>
              </a:ext>
            </a:extLst>
          </p:cNvPr>
          <p:cNvPicPr>
            <a:picLocks noChangeAspect="1"/>
          </p:cNvPicPr>
          <p:nvPr/>
        </p:nvPicPr>
        <p:blipFill>
          <a:blip r:embed="rId6"/>
          <a:stretch>
            <a:fillRect/>
          </a:stretch>
        </p:blipFill>
        <p:spPr>
          <a:xfrm>
            <a:off x="713874" y="4565255"/>
            <a:ext cx="2743200" cy="574964"/>
          </a:xfrm>
          <a:prstGeom prst="rect">
            <a:avLst/>
          </a:prstGeom>
        </p:spPr>
      </p:pic>
      <p:pic>
        <p:nvPicPr>
          <p:cNvPr id="13" name="Picture 13" descr="A close up of a sign&#10;&#10;Description automatically generated">
            <a:extLst>
              <a:ext uri="{FF2B5EF4-FFF2-40B4-BE49-F238E27FC236}">
                <a16:creationId xmlns:a16="http://schemas.microsoft.com/office/drawing/2014/main" id="{75584598-2814-4E8A-926E-3F826649936A}"/>
              </a:ext>
            </a:extLst>
          </p:cNvPr>
          <p:cNvPicPr>
            <a:picLocks noChangeAspect="1"/>
          </p:cNvPicPr>
          <p:nvPr/>
        </p:nvPicPr>
        <p:blipFill>
          <a:blip r:embed="rId7"/>
          <a:stretch>
            <a:fillRect/>
          </a:stretch>
        </p:blipFill>
        <p:spPr>
          <a:xfrm>
            <a:off x="653715" y="5295900"/>
            <a:ext cx="1108913" cy="1088860"/>
          </a:xfrm>
          <a:prstGeom prst="rect">
            <a:avLst/>
          </a:prstGeom>
        </p:spPr>
      </p:pic>
      <p:pic>
        <p:nvPicPr>
          <p:cNvPr id="14" name="Picture 14" descr="A picture containing text&#10;&#10;Description automatically generated">
            <a:extLst>
              <a:ext uri="{FF2B5EF4-FFF2-40B4-BE49-F238E27FC236}">
                <a16:creationId xmlns:a16="http://schemas.microsoft.com/office/drawing/2014/main" id="{03536C91-EA9E-4442-801C-92D6327EEFC7}"/>
              </a:ext>
            </a:extLst>
          </p:cNvPr>
          <p:cNvPicPr>
            <a:picLocks noChangeAspect="1"/>
          </p:cNvPicPr>
          <p:nvPr/>
        </p:nvPicPr>
        <p:blipFill>
          <a:blip r:embed="rId8"/>
          <a:stretch>
            <a:fillRect/>
          </a:stretch>
        </p:blipFill>
        <p:spPr>
          <a:xfrm>
            <a:off x="6402054" y="1547813"/>
            <a:ext cx="2295525" cy="714375"/>
          </a:xfrm>
          <a:prstGeom prst="rect">
            <a:avLst/>
          </a:prstGeom>
        </p:spPr>
      </p:pic>
      <p:graphicFrame>
        <p:nvGraphicFramePr>
          <p:cNvPr id="15" name="Table 15">
            <a:extLst>
              <a:ext uri="{FF2B5EF4-FFF2-40B4-BE49-F238E27FC236}">
                <a16:creationId xmlns:a16="http://schemas.microsoft.com/office/drawing/2014/main" id="{300ACA30-3720-406C-AACC-B0DB387E8789}"/>
              </a:ext>
            </a:extLst>
          </p:cNvPr>
          <p:cNvGraphicFramePr>
            <a:graphicFrameLocks noGrp="1"/>
          </p:cNvGraphicFramePr>
          <p:nvPr>
            <p:extLst>
              <p:ext uri="{D42A27DB-BD31-4B8C-83A1-F6EECF244321}">
                <p14:modId xmlns:p14="http://schemas.microsoft.com/office/powerpoint/2010/main" val="2442342919"/>
              </p:ext>
            </p:extLst>
          </p:nvPr>
        </p:nvGraphicFramePr>
        <p:xfrm>
          <a:off x="6416842" y="2873276"/>
          <a:ext cx="5169969" cy="1107440"/>
        </p:xfrm>
        <a:graphic>
          <a:graphicData uri="http://schemas.openxmlformats.org/drawingml/2006/table">
            <a:tbl>
              <a:tblPr firstRow="1" bandRow="1">
                <a:tableStyleId>{5C22544A-7EE6-4342-B048-85BDC9FD1C3A}</a:tableStyleId>
              </a:tblPr>
              <a:tblGrid>
                <a:gridCol w="1458192">
                  <a:extLst>
                    <a:ext uri="{9D8B030D-6E8A-4147-A177-3AD203B41FA5}">
                      <a16:colId xmlns:a16="http://schemas.microsoft.com/office/drawing/2014/main" val="3336314633"/>
                    </a:ext>
                  </a:extLst>
                </a:gridCol>
                <a:gridCol w="3711777">
                  <a:extLst>
                    <a:ext uri="{9D8B030D-6E8A-4147-A177-3AD203B41FA5}">
                      <a16:colId xmlns:a16="http://schemas.microsoft.com/office/drawing/2014/main" val="1310208940"/>
                    </a:ext>
                  </a:extLst>
                </a:gridCol>
              </a:tblGrid>
              <a:tr h="363453">
                <a:tc gridSpan="2">
                  <a:txBody>
                    <a:bodyPr/>
                    <a:lstStyle/>
                    <a:p>
                      <a:pPr algn="ctr"/>
                      <a:r>
                        <a:rPr lang="en-US"/>
                        <a:t>BUSINESS OPERATION DATA</a:t>
                      </a:r>
                    </a:p>
                  </a:txBody>
                  <a:tcPr/>
                </a:tc>
                <a:tc hMerge="1">
                  <a:txBody>
                    <a:bodyPr/>
                    <a:lstStyle/>
                    <a:p>
                      <a:endParaRPr lang="en-US"/>
                    </a:p>
                  </a:txBody>
                  <a:tcPr/>
                </a:tc>
                <a:extLst>
                  <a:ext uri="{0D108BD9-81ED-4DB2-BD59-A6C34878D82A}">
                    <a16:rowId xmlns:a16="http://schemas.microsoft.com/office/drawing/2014/main" val="2435413203"/>
                  </a:ext>
                </a:extLst>
              </a:tr>
              <a:tr h="370840">
                <a:tc>
                  <a:txBody>
                    <a:bodyPr/>
                    <a:lstStyle/>
                    <a:p>
                      <a:r>
                        <a:rPr lang="en-US"/>
                        <a:t>Listings.csv</a:t>
                      </a:r>
                    </a:p>
                  </a:txBody>
                  <a:tcPr/>
                </a:tc>
                <a:tc>
                  <a:txBody>
                    <a:bodyPr/>
                    <a:lstStyle/>
                    <a:p>
                      <a:r>
                        <a:rPr lang="en-US"/>
                        <a:t>Information for listings in Chicago</a:t>
                      </a:r>
                    </a:p>
                  </a:txBody>
                  <a:tcPr/>
                </a:tc>
                <a:extLst>
                  <a:ext uri="{0D108BD9-81ED-4DB2-BD59-A6C34878D82A}">
                    <a16:rowId xmlns:a16="http://schemas.microsoft.com/office/drawing/2014/main" val="2217230867"/>
                  </a:ext>
                </a:extLst>
              </a:tr>
              <a:tr h="370840">
                <a:tc>
                  <a:txBody>
                    <a:bodyPr/>
                    <a:lstStyle/>
                    <a:p>
                      <a:r>
                        <a:rPr lang="en-US"/>
                        <a:t>Reviews.csv</a:t>
                      </a:r>
                    </a:p>
                  </a:txBody>
                  <a:tcPr/>
                </a:tc>
                <a:tc>
                  <a:txBody>
                    <a:bodyPr/>
                    <a:lstStyle/>
                    <a:p>
                      <a:r>
                        <a:rPr lang="en-US"/>
                        <a:t>Review data and listing ID</a:t>
                      </a:r>
                    </a:p>
                  </a:txBody>
                  <a:tcPr/>
                </a:tc>
                <a:extLst>
                  <a:ext uri="{0D108BD9-81ED-4DB2-BD59-A6C34878D82A}">
                    <a16:rowId xmlns:a16="http://schemas.microsoft.com/office/drawing/2014/main" val="3885079426"/>
                  </a:ext>
                </a:extLst>
              </a:tr>
            </a:tbl>
          </a:graphicData>
        </a:graphic>
      </p:graphicFrame>
      <p:graphicFrame>
        <p:nvGraphicFramePr>
          <p:cNvPr id="17" name="Table 15">
            <a:extLst>
              <a:ext uri="{FF2B5EF4-FFF2-40B4-BE49-F238E27FC236}">
                <a16:creationId xmlns:a16="http://schemas.microsoft.com/office/drawing/2014/main" id="{D1E33443-2729-4B6A-BEB6-BD80C67FF102}"/>
              </a:ext>
            </a:extLst>
          </p:cNvPr>
          <p:cNvGraphicFramePr>
            <a:graphicFrameLocks noGrp="1"/>
          </p:cNvGraphicFramePr>
          <p:nvPr>
            <p:extLst>
              <p:ext uri="{D42A27DB-BD31-4B8C-83A1-F6EECF244321}">
                <p14:modId xmlns:p14="http://schemas.microsoft.com/office/powerpoint/2010/main" val="3410610256"/>
              </p:ext>
            </p:extLst>
          </p:nvPr>
        </p:nvGraphicFramePr>
        <p:xfrm>
          <a:off x="6416842" y="5033272"/>
          <a:ext cx="5169969" cy="1280160"/>
        </p:xfrm>
        <a:graphic>
          <a:graphicData uri="http://schemas.openxmlformats.org/drawingml/2006/table">
            <a:tbl>
              <a:tblPr firstRow="1" bandRow="1">
                <a:tableStyleId>{5C22544A-7EE6-4342-B048-85BDC9FD1C3A}</a:tableStyleId>
              </a:tblPr>
              <a:tblGrid>
                <a:gridCol w="1458192">
                  <a:extLst>
                    <a:ext uri="{9D8B030D-6E8A-4147-A177-3AD203B41FA5}">
                      <a16:colId xmlns:a16="http://schemas.microsoft.com/office/drawing/2014/main" val="3336314633"/>
                    </a:ext>
                  </a:extLst>
                </a:gridCol>
                <a:gridCol w="3711777">
                  <a:extLst>
                    <a:ext uri="{9D8B030D-6E8A-4147-A177-3AD203B41FA5}">
                      <a16:colId xmlns:a16="http://schemas.microsoft.com/office/drawing/2014/main" val="1310208940"/>
                    </a:ext>
                  </a:extLst>
                </a:gridCol>
              </a:tblGrid>
              <a:tr h="363453">
                <a:tc gridSpan="2">
                  <a:txBody>
                    <a:bodyPr/>
                    <a:lstStyle/>
                    <a:p>
                      <a:pPr algn="ctr"/>
                      <a:r>
                        <a:rPr lang="en-US"/>
                        <a:t>NON-BUSINESS DATA</a:t>
                      </a:r>
                    </a:p>
                  </a:txBody>
                  <a:tcPr/>
                </a:tc>
                <a:tc hMerge="1">
                  <a:txBody>
                    <a:bodyPr/>
                    <a:lstStyle/>
                    <a:p>
                      <a:endParaRPr lang="en-US"/>
                    </a:p>
                  </a:txBody>
                  <a:tcPr/>
                </a:tc>
                <a:extLst>
                  <a:ext uri="{0D108BD9-81ED-4DB2-BD59-A6C34878D82A}">
                    <a16:rowId xmlns:a16="http://schemas.microsoft.com/office/drawing/2014/main" val="2435413203"/>
                  </a:ext>
                </a:extLst>
              </a:tr>
              <a:tr h="370840">
                <a:tc>
                  <a:txBody>
                    <a:bodyPr/>
                    <a:lstStyle/>
                    <a:p>
                      <a:r>
                        <a:rPr lang="en-US" err="1"/>
                        <a:t>geo_export.shp</a:t>
                      </a:r>
                      <a:endParaRPr lang="en-US"/>
                    </a:p>
                  </a:txBody>
                  <a:tcPr/>
                </a:tc>
                <a:tc>
                  <a:txBody>
                    <a:bodyPr/>
                    <a:lstStyle/>
                    <a:p>
                      <a:pPr lvl="0">
                        <a:buNone/>
                      </a:pPr>
                      <a:r>
                        <a:rPr lang="en-US" sz="1800" b="0" i="0" u="none" strike="noStrike" noProof="0" dirty="0">
                          <a:latin typeface="Avenir Next LT Pro"/>
                        </a:rPr>
                        <a:t>Neighborhood list for geo filter. Sourced from city or open-source GIS files.</a:t>
                      </a:r>
                      <a:endParaRPr lang="en-US" dirty="0"/>
                    </a:p>
                  </a:txBody>
                  <a:tcPr/>
                </a:tc>
                <a:extLst>
                  <a:ext uri="{0D108BD9-81ED-4DB2-BD59-A6C34878D82A}">
                    <a16:rowId xmlns:a16="http://schemas.microsoft.com/office/drawing/2014/main" val="2217230867"/>
                  </a:ext>
                </a:extLst>
              </a:tr>
            </a:tbl>
          </a:graphicData>
        </a:graphic>
      </p:graphicFrame>
      <p:sp>
        <p:nvSpPr>
          <p:cNvPr id="18" name="TextBox 17">
            <a:extLst>
              <a:ext uri="{FF2B5EF4-FFF2-40B4-BE49-F238E27FC236}">
                <a16:creationId xmlns:a16="http://schemas.microsoft.com/office/drawing/2014/main" id="{0E8232C5-6E13-4938-B67B-B72534258298}"/>
              </a:ext>
            </a:extLst>
          </p:cNvPr>
          <p:cNvSpPr txBox="1"/>
          <p:nvPr/>
        </p:nvSpPr>
        <p:spPr>
          <a:xfrm>
            <a:off x="3461084" y="1766636"/>
            <a:ext cx="21315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Prepare &amp;  Clean Raw Data</a:t>
            </a:r>
          </a:p>
        </p:txBody>
      </p:sp>
      <p:sp>
        <p:nvSpPr>
          <p:cNvPr id="19" name="TextBox 18">
            <a:extLst>
              <a:ext uri="{FF2B5EF4-FFF2-40B4-BE49-F238E27FC236}">
                <a16:creationId xmlns:a16="http://schemas.microsoft.com/office/drawing/2014/main" id="{962E3F70-3C41-4AB6-96AA-877F01511E68}"/>
              </a:ext>
            </a:extLst>
          </p:cNvPr>
          <p:cNvSpPr txBox="1"/>
          <p:nvPr/>
        </p:nvSpPr>
        <p:spPr>
          <a:xfrm>
            <a:off x="3461084" y="2648952"/>
            <a:ext cx="18508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Warehouse</a:t>
            </a:r>
          </a:p>
        </p:txBody>
      </p:sp>
      <p:sp>
        <p:nvSpPr>
          <p:cNvPr id="20" name="TextBox 19">
            <a:extLst>
              <a:ext uri="{FF2B5EF4-FFF2-40B4-BE49-F238E27FC236}">
                <a16:creationId xmlns:a16="http://schemas.microsoft.com/office/drawing/2014/main" id="{118CAFE7-AADD-48DB-AC7E-36053EE9F35F}"/>
              </a:ext>
            </a:extLst>
          </p:cNvPr>
          <p:cNvSpPr txBox="1"/>
          <p:nvPr/>
        </p:nvSpPr>
        <p:spPr>
          <a:xfrm>
            <a:off x="3461083" y="3661610"/>
            <a:ext cx="20413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Modeling &amp; Analysis</a:t>
            </a:r>
          </a:p>
        </p:txBody>
      </p:sp>
      <p:sp>
        <p:nvSpPr>
          <p:cNvPr id="21" name="TextBox 20">
            <a:extLst>
              <a:ext uri="{FF2B5EF4-FFF2-40B4-BE49-F238E27FC236}">
                <a16:creationId xmlns:a16="http://schemas.microsoft.com/office/drawing/2014/main" id="{4893F66A-94E2-473D-ACB4-59522917783E}"/>
              </a:ext>
            </a:extLst>
          </p:cNvPr>
          <p:cNvSpPr txBox="1"/>
          <p:nvPr/>
        </p:nvSpPr>
        <p:spPr>
          <a:xfrm>
            <a:off x="3461084" y="449379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Visualization &amp; Dashboard</a:t>
            </a:r>
          </a:p>
        </p:txBody>
      </p:sp>
      <p:sp>
        <p:nvSpPr>
          <p:cNvPr id="22" name="TextBox 21">
            <a:extLst>
              <a:ext uri="{FF2B5EF4-FFF2-40B4-BE49-F238E27FC236}">
                <a16:creationId xmlns:a16="http://schemas.microsoft.com/office/drawing/2014/main" id="{B19EF362-6546-496E-8F7A-7F9A7A9938C4}"/>
              </a:ext>
            </a:extLst>
          </p:cNvPr>
          <p:cNvSpPr txBox="1"/>
          <p:nvPr/>
        </p:nvSpPr>
        <p:spPr>
          <a:xfrm>
            <a:off x="3461084" y="555658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Reporting &amp; Final Delivery</a:t>
            </a:r>
          </a:p>
        </p:txBody>
      </p:sp>
      <p:sp>
        <p:nvSpPr>
          <p:cNvPr id="2" name="Rectangle 1">
            <a:extLst>
              <a:ext uri="{FF2B5EF4-FFF2-40B4-BE49-F238E27FC236}">
                <a16:creationId xmlns:a16="http://schemas.microsoft.com/office/drawing/2014/main" id="{C6D15D32-F563-4E45-BD02-BD23556D2AD7}"/>
              </a:ext>
            </a:extLst>
          </p:cNvPr>
          <p:cNvSpPr/>
          <p:nvPr/>
        </p:nvSpPr>
        <p:spPr>
          <a:xfrm>
            <a:off x="6288904" y="2370686"/>
            <a:ext cx="5160772" cy="369332"/>
          </a:xfrm>
          <a:prstGeom prst="rect">
            <a:avLst/>
          </a:prstGeom>
        </p:spPr>
        <p:txBody>
          <a:bodyPr wrap="none">
            <a:spAutoFit/>
          </a:bodyPr>
          <a:lstStyle/>
          <a:p>
            <a:r>
              <a:rPr lang="en-US"/>
              <a:t>Link: http://insideairbnb.com/get-the-data.html</a:t>
            </a:r>
          </a:p>
        </p:txBody>
      </p:sp>
      <p:pic>
        <p:nvPicPr>
          <p:cNvPr id="6" name="Picture 5" descr="Icon&#10;&#10;Description automatically generated">
            <a:extLst>
              <a:ext uri="{FF2B5EF4-FFF2-40B4-BE49-F238E27FC236}">
                <a16:creationId xmlns:a16="http://schemas.microsoft.com/office/drawing/2014/main" id="{D2B71913-5134-474E-9B8F-DEED210FFC9C}"/>
              </a:ext>
            </a:extLst>
          </p:cNvPr>
          <p:cNvPicPr>
            <a:picLocks noChangeAspect="1"/>
          </p:cNvPicPr>
          <p:nvPr/>
        </p:nvPicPr>
        <p:blipFill>
          <a:blip r:embed="rId9"/>
          <a:stretch>
            <a:fillRect/>
          </a:stretch>
        </p:blipFill>
        <p:spPr>
          <a:xfrm>
            <a:off x="1879234" y="3637769"/>
            <a:ext cx="856024" cy="856024"/>
          </a:xfrm>
          <a:prstGeom prst="rect">
            <a:avLst/>
          </a:prstGeom>
        </p:spPr>
      </p:pic>
      <p:sp>
        <p:nvSpPr>
          <p:cNvPr id="3" name="TextBox 2">
            <a:extLst>
              <a:ext uri="{FF2B5EF4-FFF2-40B4-BE49-F238E27FC236}">
                <a16:creationId xmlns:a16="http://schemas.microsoft.com/office/drawing/2014/main" id="{8BF9A333-45D1-436C-972B-8E6E2A07AFAB}"/>
              </a:ext>
            </a:extLst>
          </p:cNvPr>
          <p:cNvSpPr txBox="1"/>
          <p:nvPr/>
        </p:nvSpPr>
        <p:spPr>
          <a:xfrm>
            <a:off x="6600092" y="4091354"/>
            <a:ext cx="49236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Link: https://data.cityofchicago.org/browse?tags=shapefiles</a:t>
            </a:r>
            <a:endParaRPr lang="en-US"/>
          </a:p>
        </p:txBody>
      </p:sp>
      <p:pic>
        <p:nvPicPr>
          <p:cNvPr id="7" name="Picture 15" descr="Logo&#10;&#10;Description automatically generated">
            <a:extLst>
              <a:ext uri="{FF2B5EF4-FFF2-40B4-BE49-F238E27FC236}">
                <a16:creationId xmlns:a16="http://schemas.microsoft.com/office/drawing/2014/main" id="{D54B0D7E-0BAB-4F02-9F17-F0984102534C}"/>
              </a:ext>
            </a:extLst>
          </p:cNvPr>
          <p:cNvPicPr>
            <a:picLocks noChangeAspect="1"/>
          </p:cNvPicPr>
          <p:nvPr/>
        </p:nvPicPr>
        <p:blipFill>
          <a:blip r:embed="rId10"/>
          <a:stretch>
            <a:fillRect/>
          </a:stretch>
        </p:blipFill>
        <p:spPr>
          <a:xfrm>
            <a:off x="9198708" y="1544051"/>
            <a:ext cx="853440" cy="733913"/>
          </a:xfrm>
          <a:prstGeom prst="rect">
            <a:avLst/>
          </a:prstGeom>
        </p:spPr>
      </p:pic>
      <p:sp>
        <p:nvSpPr>
          <p:cNvPr id="16" name="Slide Number Placeholder 15">
            <a:extLst>
              <a:ext uri="{FF2B5EF4-FFF2-40B4-BE49-F238E27FC236}">
                <a16:creationId xmlns:a16="http://schemas.microsoft.com/office/drawing/2014/main" id="{71D24633-DD9A-405F-91ED-9CD7CF7543EC}"/>
              </a:ext>
            </a:extLst>
          </p:cNvPr>
          <p:cNvSpPr>
            <a:spLocks noGrp="1"/>
          </p:cNvSpPr>
          <p:nvPr>
            <p:ph type="sldNum" sz="quarter" idx="12"/>
          </p:nvPr>
        </p:nvSpPr>
        <p:spPr/>
        <p:txBody>
          <a:bodyPr/>
          <a:lstStyle/>
          <a:p>
            <a:fld id="{07CE569E-9B7C-4CB9-AB80-C0841F922CFF}" type="slidenum">
              <a:rPr lang="en-US" smtClean="0"/>
              <a:t>5</a:t>
            </a:fld>
            <a:endParaRPr lang="en-US"/>
          </a:p>
        </p:txBody>
      </p:sp>
    </p:spTree>
    <p:extLst>
      <p:ext uri="{BB962C8B-B14F-4D97-AF65-F5344CB8AC3E}">
        <p14:creationId xmlns:p14="http://schemas.microsoft.com/office/powerpoint/2010/main" val="3465970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14" name="Picture 514" descr="A picture containing calendar&#10;&#10;Description automatically generated">
            <a:extLst>
              <a:ext uri="{FF2B5EF4-FFF2-40B4-BE49-F238E27FC236}">
                <a16:creationId xmlns:a16="http://schemas.microsoft.com/office/drawing/2014/main" id="{8B74A24F-8AB6-4D5A-B1BF-5BAB2BBE0F3D}"/>
              </a:ext>
            </a:extLst>
          </p:cNvPr>
          <p:cNvPicPr>
            <a:picLocks noChangeAspect="1"/>
          </p:cNvPicPr>
          <p:nvPr/>
        </p:nvPicPr>
        <p:blipFill rotWithShape="1">
          <a:blip r:embed="rId2"/>
          <a:srcRect l="29174" r="17150" b="1"/>
          <a:stretch/>
        </p:blipFill>
        <p:spPr>
          <a:xfrm>
            <a:off x="6613174" y="10"/>
            <a:ext cx="5578824" cy="6028246"/>
          </a:xfrm>
          <a:custGeom>
            <a:avLst/>
            <a:gdLst/>
            <a:ahLst/>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p:spPr>
      </p:pic>
      <p:sp>
        <p:nvSpPr>
          <p:cNvPr id="2" name="Title 1">
            <a:extLst>
              <a:ext uri="{FF2B5EF4-FFF2-40B4-BE49-F238E27FC236}">
                <a16:creationId xmlns:a16="http://schemas.microsoft.com/office/drawing/2014/main" id="{2E72322B-A9DE-4F58-9ADE-ECCEFD24BAF4}"/>
              </a:ext>
            </a:extLst>
          </p:cNvPr>
          <p:cNvSpPr>
            <a:spLocks noGrp="1"/>
          </p:cNvSpPr>
          <p:nvPr>
            <p:ph type="title"/>
          </p:nvPr>
        </p:nvSpPr>
        <p:spPr>
          <a:xfrm>
            <a:off x="751562" y="1127342"/>
            <a:ext cx="5918547" cy="2212931"/>
          </a:xfrm>
        </p:spPr>
        <p:txBody>
          <a:bodyPr>
            <a:normAutofit/>
          </a:bodyPr>
          <a:lstStyle/>
          <a:p>
            <a:r>
              <a:rPr lang="en-US" sz="3600" b="1"/>
              <a:t>Data Analysis Process </a:t>
            </a:r>
          </a:p>
        </p:txBody>
      </p:sp>
      <p:graphicFrame>
        <p:nvGraphicFramePr>
          <p:cNvPr id="7" name="Diagram 7">
            <a:extLst>
              <a:ext uri="{FF2B5EF4-FFF2-40B4-BE49-F238E27FC236}">
                <a16:creationId xmlns:a16="http://schemas.microsoft.com/office/drawing/2014/main" id="{EA07FA8F-32A0-412C-BA71-49792914FFBF}"/>
              </a:ext>
            </a:extLst>
          </p:cNvPr>
          <p:cNvGraphicFramePr>
            <a:graphicFrameLocks noGrp="1"/>
          </p:cNvGraphicFramePr>
          <p:nvPr>
            <p:ph idx="1"/>
            <p:extLst>
              <p:ext uri="{D42A27DB-BD31-4B8C-83A1-F6EECF244321}">
                <p14:modId xmlns:p14="http://schemas.microsoft.com/office/powerpoint/2010/main" val="4268136638"/>
              </p:ext>
            </p:extLst>
          </p:nvPr>
        </p:nvGraphicFramePr>
        <p:xfrm>
          <a:off x="574109" y="1941534"/>
          <a:ext cx="5745216" cy="4091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Slide Number Placeholder 17">
            <a:extLst>
              <a:ext uri="{FF2B5EF4-FFF2-40B4-BE49-F238E27FC236}">
                <a16:creationId xmlns:a16="http://schemas.microsoft.com/office/drawing/2014/main" id="{EF001EA1-A51D-49A6-B6CC-80438224406F}"/>
              </a:ext>
            </a:extLst>
          </p:cNvPr>
          <p:cNvSpPr>
            <a:spLocks noGrp="1"/>
          </p:cNvSpPr>
          <p:nvPr>
            <p:ph type="sldNum" sz="quarter" idx="12"/>
          </p:nvPr>
        </p:nvSpPr>
        <p:spPr/>
        <p:txBody>
          <a:bodyPr/>
          <a:lstStyle/>
          <a:p>
            <a:fld id="{07CE569E-9B7C-4CB9-AB80-C0841F922CFF}" type="slidenum">
              <a:rPr lang="en-US" smtClean="0"/>
              <a:t>6</a:t>
            </a:fld>
            <a:endParaRPr lang="en-US"/>
          </a:p>
        </p:txBody>
      </p:sp>
    </p:spTree>
    <p:extLst>
      <p:ext uri="{BB962C8B-B14F-4D97-AF65-F5344CB8AC3E}">
        <p14:creationId xmlns:p14="http://schemas.microsoft.com/office/powerpoint/2010/main" val="384673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E60-790A-475E-AC2D-C6C6588D3041}"/>
              </a:ext>
            </a:extLst>
          </p:cNvPr>
          <p:cNvSpPr>
            <a:spLocks noGrp="1"/>
          </p:cNvSpPr>
          <p:nvPr>
            <p:ph type="title"/>
          </p:nvPr>
        </p:nvSpPr>
        <p:spPr>
          <a:xfrm>
            <a:off x="1601898" y="281582"/>
            <a:ext cx="9759863" cy="984250"/>
          </a:xfrm>
        </p:spPr>
        <p:txBody>
          <a:bodyPr/>
          <a:lstStyle/>
          <a:p>
            <a:r>
              <a:rPr lang="en-US">
                <a:ea typeface="+mj-lt"/>
                <a:cs typeface="+mj-lt"/>
              </a:rPr>
              <a:t>Prepare Data</a:t>
            </a:r>
            <a:endParaRPr lang="en-US"/>
          </a:p>
        </p:txBody>
      </p:sp>
      <p:pic>
        <p:nvPicPr>
          <p:cNvPr id="22" name="Graphic 22" descr="Checklist with solid fill">
            <a:extLst>
              <a:ext uri="{FF2B5EF4-FFF2-40B4-BE49-F238E27FC236}">
                <a16:creationId xmlns:a16="http://schemas.microsoft.com/office/drawing/2014/main" id="{4594A848-2268-43DC-8187-FA5C9DF5881A}"/>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868545" y="415272"/>
            <a:ext cx="736948" cy="716072"/>
          </a:xfrm>
        </p:spPr>
      </p:pic>
      <p:graphicFrame>
        <p:nvGraphicFramePr>
          <p:cNvPr id="23" name="Diagram 23">
            <a:extLst>
              <a:ext uri="{FF2B5EF4-FFF2-40B4-BE49-F238E27FC236}">
                <a16:creationId xmlns:a16="http://schemas.microsoft.com/office/drawing/2014/main" id="{DC0402B2-89D8-4FDF-AE65-B6116D34D06C}"/>
              </a:ext>
            </a:extLst>
          </p:cNvPr>
          <p:cNvGraphicFramePr>
            <a:graphicFrameLocks noGrp="1"/>
          </p:cNvGraphicFramePr>
          <p:nvPr>
            <p:ph sz="quarter" idx="4"/>
            <p:extLst>
              <p:ext uri="{D42A27DB-BD31-4B8C-83A1-F6EECF244321}">
                <p14:modId xmlns:p14="http://schemas.microsoft.com/office/powerpoint/2010/main" val="3219003803"/>
              </p:ext>
            </p:extLst>
          </p:nvPr>
        </p:nvGraphicFramePr>
        <p:xfrm>
          <a:off x="1600202" y="1395451"/>
          <a:ext cx="8790707" cy="49129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Slide Number Placeholder 8">
            <a:extLst>
              <a:ext uri="{FF2B5EF4-FFF2-40B4-BE49-F238E27FC236}">
                <a16:creationId xmlns:a16="http://schemas.microsoft.com/office/drawing/2014/main" id="{FD75F855-33A5-42B8-9D4B-7E5EFE231B46}"/>
              </a:ext>
            </a:extLst>
          </p:cNvPr>
          <p:cNvSpPr>
            <a:spLocks noGrp="1"/>
          </p:cNvSpPr>
          <p:nvPr>
            <p:ph type="sldNum" sz="quarter" idx="12"/>
          </p:nvPr>
        </p:nvSpPr>
        <p:spPr/>
        <p:txBody>
          <a:bodyPr/>
          <a:lstStyle/>
          <a:p>
            <a:fld id="{07CE569E-9B7C-4CB9-AB80-C0841F922CFF}" type="slidenum">
              <a:rPr lang="en-US" smtClean="0"/>
              <a:t>7</a:t>
            </a:fld>
            <a:endParaRPr lang="en-US"/>
          </a:p>
        </p:txBody>
      </p:sp>
    </p:spTree>
    <p:extLst>
      <p:ext uri="{BB962C8B-B14F-4D97-AF65-F5344CB8AC3E}">
        <p14:creationId xmlns:p14="http://schemas.microsoft.com/office/powerpoint/2010/main" val="119898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E60-790A-475E-AC2D-C6C6588D3041}"/>
              </a:ext>
            </a:extLst>
          </p:cNvPr>
          <p:cNvSpPr>
            <a:spLocks noGrp="1"/>
          </p:cNvSpPr>
          <p:nvPr>
            <p:ph type="title"/>
          </p:nvPr>
        </p:nvSpPr>
        <p:spPr>
          <a:xfrm>
            <a:off x="1604672" y="322007"/>
            <a:ext cx="9759863" cy="904875"/>
          </a:xfrm>
        </p:spPr>
        <p:txBody>
          <a:bodyPr/>
          <a:lstStyle/>
          <a:p>
            <a:r>
              <a:rPr lang="en-US">
                <a:ea typeface="+mj-lt"/>
                <a:cs typeface="+mj-lt"/>
              </a:rPr>
              <a:t>Snapshot of Listings Data</a:t>
            </a:r>
            <a:endParaRPr lang="en-US"/>
          </a:p>
        </p:txBody>
      </p:sp>
      <p:pic>
        <p:nvPicPr>
          <p:cNvPr id="5" name="Picture 4">
            <a:extLst>
              <a:ext uri="{FF2B5EF4-FFF2-40B4-BE49-F238E27FC236}">
                <a16:creationId xmlns:a16="http://schemas.microsoft.com/office/drawing/2014/main" id="{A5F386EA-E306-4E55-8E89-C89C6E454711}"/>
              </a:ext>
            </a:extLst>
          </p:cNvPr>
          <p:cNvPicPr>
            <a:picLocks noChangeAspect="1"/>
          </p:cNvPicPr>
          <p:nvPr/>
        </p:nvPicPr>
        <p:blipFill>
          <a:blip r:embed="rId3"/>
          <a:stretch>
            <a:fillRect/>
          </a:stretch>
        </p:blipFill>
        <p:spPr>
          <a:xfrm>
            <a:off x="1430455" y="1633472"/>
            <a:ext cx="9086850" cy="4429125"/>
          </a:xfrm>
          <a:prstGeom prst="rect">
            <a:avLst/>
          </a:prstGeom>
          <a:ln>
            <a:noFill/>
          </a:ln>
          <a:effectLst>
            <a:outerShdw blurRad="292100" dist="139700" dir="2700000" algn="tl" rotWithShape="0">
              <a:srgbClr val="333333">
                <a:alpha val="65000"/>
              </a:srgbClr>
            </a:outerShdw>
          </a:effectLst>
        </p:spPr>
      </p:pic>
      <p:pic>
        <p:nvPicPr>
          <p:cNvPr id="10" name="Graphic 22" descr="Checklist with solid fill">
            <a:extLst>
              <a:ext uri="{FF2B5EF4-FFF2-40B4-BE49-F238E27FC236}">
                <a16:creationId xmlns:a16="http://schemas.microsoft.com/office/drawing/2014/main" id="{7EAFE926-CD99-42EA-A386-EDCEF1215C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545" y="415272"/>
            <a:ext cx="736948" cy="716072"/>
          </a:xfrm>
          <a:prstGeom prst="rect">
            <a:avLst/>
          </a:prstGeom>
        </p:spPr>
      </p:pic>
      <p:sp>
        <p:nvSpPr>
          <p:cNvPr id="3" name="Slide Number Placeholder 2">
            <a:extLst>
              <a:ext uri="{FF2B5EF4-FFF2-40B4-BE49-F238E27FC236}">
                <a16:creationId xmlns:a16="http://schemas.microsoft.com/office/drawing/2014/main" id="{06DE0AB6-D5B5-47F9-B156-CF7A8F67857D}"/>
              </a:ext>
            </a:extLst>
          </p:cNvPr>
          <p:cNvSpPr>
            <a:spLocks noGrp="1"/>
          </p:cNvSpPr>
          <p:nvPr>
            <p:ph type="sldNum" sz="quarter" idx="12"/>
          </p:nvPr>
        </p:nvSpPr>
        <p:spPr/>
        <p:txBody>
          <a:bodyPr/>
          <a:lstStyle/>
          <a:p>
            <a:fld id="{07CE569E-9B7C-4CB9-AB80-C0841F922CFF}" type="slidenum">
              <a:rPr lang="en-US" smtClean="0"/>
              <a:t>8</a:t>
            </a:fld>
            <a:endParaRPr lang="en-US"/>
          </a:p>
        </p:txBody>
      </p:sp>
    </p:spTree>
    <p:extLst>
      <p:ext uri="{BB962C8B-B14F-4D97-AF65-F5344CB8AC3E}">
        <p14:creationId xmlns:p14="http://schemas.microsoft.com/office/powerpoint/2010/main" val="946163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FE60-790A-475E-AC2D-C6C6588D3041}"/>
              </a:ext>
            </a:extLst>
          </p:cNvPr>
          <p:cNvSpPr>
            <a:spLocks noGrp="1"/>
          </p:cNvSpPr>
          <p:nvPr>
            <p:ph type="title"/>
          </p:nvPr>
        </p:nvSpPr>
        <p:spPr>
          <a:xfrm>
            <a:off x="1670137" y="332288"/>
            <a:ext cx="9759863" cy="889000"/>
          </a:xfrm>
        </p:spPr>
        <p:txBody>
          <a:bodyPr/>
          <a:lstStyle/>
          <a:p>
            <a:r>
              <a:rPr lang="en-US">
                <a:ea typeface="+mj-lt"/>
                <a:cs typeface="+mj-lt"/>
              </a:rPr>
              <a:t>Data Clean Up Process</a:t>
            </a:r>
            <a:endParaRPr lang="en-US"/>
          </a:p>
        </p:txBody>
      </p:sp>
      <p:graphicFrame>
        <p:nvGraphicFramePr>
          <p:cNvPr id="23" name="Diagram 23">
            <a:extLst>
              <a:ext uri="{FF2B5EF4-FFF2-40B4-BE49-F238E27FC236}">
                <a16:creationId xmlns:a16="http://schemas.microsoft.com/office/drawing/2014/main" id="{DC0402B2-89D8-4FDF-AE65-B6116D34D06C}"/>
              </a:ext>
            </a:extLst>
          </p:cNvPr>
          <p:cNvGraphicFramePr>
            <a:graphicFrameLocks noGrp="1"/>
          </p:cNvGraphicFramePr>
          <p:nvPr>
            <p:ph sz="quarter" idx="4"/>
            <p:extLst>
              <p:ext uri="{D42A27DB-BD31-4B8C-83A1-F6EECF244321}">
                <p14:modId xmlns:p14="http://schemas.microsoft.com/office/powerpoint/2010/main" val="1683796299"/>
              </p:ext>
            </p:extLst>
          </p:nvPr>
        </p:nvGraphicFramePr>
        <p:xfrm>
          <a:off x="1393412" y="1695635"/>
          <a:ext cx="9848697" cy="48596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5">
            <a:extLst>
              <a:ext uri="{FF2B5EF4-FFF2-40B4-BE49-F238E27FC236}">
                <a16:creationId xmlns:a16="http://schemas.microsoft.com/office/drawing/2014/main" id="{A7C16530-64AB-4BD3-9C31-DA3CBC715430}"/>
              </a:ext>
            </a:extLst>
          </p:cNvPr>
          <p:cNvGraphicFramePr>
            <a:graphicFrameLocks noGrp="1"/>
          </p:cNvGraphicFramePr>
          <p:nvPr>
            <p:extLst>
              <p:ext uri="{D42A27DB-BD31-4B8C-83A1-F6EECF244321}">
                <p14:modId xmlns:p14="http://schemas.microsoft.com/office/powerpoint/2010/main" val="2959902993"/>
              </p:ext>
            </p:extLst>
          </p:nvPr>
        </p:nvGraphicFramePr>
        <p:xfrm>
          <a:off x="602377" y="1686757"/>
          <a:ext cx="10971603" cy="4681196"/>
        </p:xfrm>
        <a:graphic>
          <a:graphicData uri="http://schemas.openxmlformats.org/drawingml/2006/table">
            <a:tbl>
              <a:tblPr firstRow="1" bandRow="1">
                <a:tableStyleId>{5C22544A-7EE6-4342-B048-85BDC9FD1C3A}</a:tableStyleId>
              </a:tblPr>
              <a:tblGrid>
                <a:gridCol w="5478068">
                  <a:extLst>
                    <a:ext uri="{9D8B030D-6E8A-4147-A177-3AD203B41FA5}">
                      <a16:colId xmlns:a16="http://schemas.microsoft.com/office/drawing/2014/main" val="491561466"/>
                    </a:ext>
                  </a:extLst>
                </a:gridCol>
                <a:gridCol w="1529013">
                  <a:extLst>
                    <a:ext uri="{9D8B030D-6E8A-4147-A177-3AD203B41FA5}">
                      <a16:colId xmlns:a16="http://schemas.microsoft.com/office/drawing/2014/main" val="3843048334"/>
                    </a:ext>
                  </a:extLst>
                </a:gridCol>
                <a:gridCol w="3964522">
                  <a:extLst>
                    <a:ext uri="{9D8B030D-6E8A-4147-A177-3AD203B41FA5}">
                      <a16:colId xmlns:a16="http://schemas.microsoft.com/office/drawing/2014/main" val="3133172929"/>
                    </a:ext>
                  </a:extLst>
                </a:gridCol>
              </a:tblGrid>
              <a:tr h="376912">
                <a:tc>
                  <a:txBody>
                    <a:bodyPr/>
                    <a:lstStyle/>
                    <a:p>
                      <a:r>
                        <a:rPr lang="en-US"/>
                        <a:t>Problems</a:t>
                      </a:r>
                    </a:p>
                  </a:txBody>
                  <a:tcPr/>
                </a:tc>
                <a:tc>
                  <a:txBody>
                    <a:bodyPr/>
                    <a:lstStyle/>
                    <a:p>
                      <a:r>
                        <a:rPr lang="en-US"/>
                        <a:t>Target Data</a:t>
                      </a:r>
                    </a:p>
                  </a:txBody>
                  <a:tcPr/>
                </a:tc>
                <a:tc>
                  <a:txBody>
                    <a:bodyPr/>
                    <a:lstStyle/>
                    <a:p>
                      <a:r>
                        <a:rPr lang="en-US"/>
                        <a:t>Actions and Results</a:t>
                      </a:r>
                    </a:p>
                  </a:txBody>
                  <a:tcPr/>
                </a:tc>
                <a:extLst>
                  <a:ext uri="{0D108BD9-81ED-4DB2-BD59-A6C34878D82A}">
                    <a16:rowId xmlns:a16="http://schemas.microsoft.com/office/drawing/2014/main" val="840900615"/>
                  </a:ext>
                </a:extLst>
              </a:tr>
              <a:tr h="434079">
                <a:tc>
                  <a:txBody>
                    <a:bodyPr/>
                    <a:lstStyle/>
                    <a:p>
                      <a:r>
                        <a:rPr lang="en-US"/>
                        <a:t>Unused and empty data columns</a:t>
                      </a:r>
                    </a:p>
                  </a:txBody>
                  <a:tcPr/>
                </a:tc>
                <a:tc>
                  <a:txBody>
                    <a:bodyPr/>
                    <a:lstStyle/>
                    <a:p>
                      <a:r>
                        <a:rPr lang="en-US"/>
                        <a:t>Listings.csv</a:t>
                      </a:r>
                    </a:p>
                  </a:txBody>
                  <a:tcPr/>
                </a:tc>
                <a:tc>
                  <a:txBody>
                    <a:bodyPr/>
                    <a:lstStyle/>
                    <a:p>
                      <a:r>
                        <a:rPr lang="en-US"/>
                        <a:t>39 columns are removed</a:t>
                      </a:r>
                    </a:p>
                  </a:txBody>
                  <a:tcPr/>
                </a:tc>
                <a:extLst>
                  <a:ext uri="{0D108BD9-81ED-4DB2-BD59-A6C34878D82A}">
                    <a16:rowId xmlns:a16="http://schemas.microsoft.com/office/drawing/2014/main" val="226272803"/>
                  </a:ext>
                </a:extLst>
              </a:tr>
              <a:tr h="650644">
                <a:tc>
                  <a:txBody>
                    <a:bodyPr/>
                    <a:lstStyle/>
                    <a:p>
                      <a:r>
                        <a:rPr lang="en-US"/>
                        <a:t>White spaces appear in several columns</a:t>
                      </a:r>
                    </a:p>
                  </a:txBody>
                  <a:tcPr/>
                </a:tc>
                <a:tc>
                  <a:txBody>
                    <a:bodyPr/>
                    <a:lstStyle/>
                    <a:p>
                      <a:r>
                        <a:rPr lang="en-US"/>
                        <a:t>Listings.csv</a:t>
                      </a:r>
                    </a:p>
                  </a:txBody>
                  <a:tcPr/>
                </a:tc>
                <a:tc>
                  <a:txBody>
                    <a:bodyPr/>
                    <a:lstStyle/>
                    <a:p>
                      <a:r>
                        <a:rPr lang="en-US"/>
                        <a:t>Trim white spaces with </a:t>
                      </a:r>
                      <a:r>
                        <a:rPr lang="en-US" err="1"/>
                        <a:t>Openrefine</a:t>
                      </a:r>
                      <a:endParaRPr lang="en-US"/>
                    </a:p>
                  </a:txBody>
                  <a:tcPr/>
                </a:tc>
                <a:extLst>
                  <a:ext uri="{0D108BD9-81ED-4DB2-BD59-A6C34878D82A}">
                    <a16:rowId xmlns:a16="http://schemas.microsoft.com/office/drawing/2014/main" val="1276324985"/>
                  </a:ext>
                </a:extLst>
              </a:tr>
              <a:tr h="650644">
                <a:tc>
                  <a:txBody>
                    <a:bodyPr/>
                    <a:lstStyle/>
                    <a:p>
                      <a:r>
                        <a:rPr lang="en-US"/>
                        <a:t>Messy data for State and Country (i.e. “IL”, “Illinois”, “ILLINOIS”)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Listings.csv</a:t>
                      </a:r>
                    </a:p>
                    <a:p>
                      <a:endParaRPr lang="en-US"/>
                    </a:p>
                  </a:txBody>
                  <a:tcPr/>
                </a:tc>
                <a:tc>
                  <a:txBody>
                    <a:bodyPr/>
                    <a:lstStyle/>
                    <a:p>
                      <a:r>
                        <a:rPr lang="en-US"/>
                        <a:t>Cluster and merge with </a:t>
                      </a:r>
                      <a:r>
                        <a:rPr lang="en-US" err="1"/>
                        <a:t>Openrefine</a:t>
                      </a:r>
                      <a:endParaRPr lang="en-US"/>
                    </a:p>
                  </a:txBody>
                  <a:tcPr/>
                </a:tc>
                <a:extLst>
                  <a:ext uri="{0D108BD9-81ED-4DB2-BD59-A6C34878D82A}">
                    <a16:rowId xmlns:a16="http://schemas.microsoft.com/office/drawing/2014/main" val="1521419754"/>
                  </a:ext>
                </a:extLst>
              </a:tr>
              <a:tr h="648677">
                <a:tc>
                  <a:txBody>
                    <a:bodyPr/>
                    <a:lstStyle/>
                    <a:p>
                      <a:r>
                        <a:rPr lang="en-US"/>
                        <a:t>Multi elements exist in the cell for column “Amenity” (i.e. ["Dryer", "Iron",  "</a:t>
                      </a:r>
                      <a:r>
                        <a:rPr lang="en-US" err="1"/>
                        <a:t>Wifi</a:t>
                      </a:r>
                      <a:r>
                        <a:rPr lang="en-US"/>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Listings.csv</a:t>
                      </a:r>
                    </a:p>
                    <a:p>
                      <a:endParaRPr lang="en-US"/>
                    </a:p>
                  </a:txBody>
                  <a:tcPr/>
                </a:tc>
                <a:tc>
                  <a:txBody>
                    <a:bodyPr/>
                    <a:lstStyle/>
                    <a:p>
                      <a:r>
                        <a:rPr lang="en-US"/>
                        <a:t>Flatten the list and map the elements to </a:t>
                      </a:r>
                      <a:r>
                        <a:rPr lang="en-US" err="1"/>
                        <a:t>listing_id</a:t>
                      </a:r>
                      <a:r>
                        <a:rPr lang="en-US"/>
                        <a:t> with Python</a:t>
                      </a:r>
                    </a:p>
                  </a:txBody>
                  <a:tcPr/>
                </a:tc>
                <a:extLst>
                  <a:ext uri="{0D108BD9-81ED-4DB2-BD59-A6C34878D82A}">
                    <a16:rowId xmlns:a16="http://schemas.microsoft.com/office/drawing/2014/main" val="2231539290"/>
                  </a:ext>
                </a:extLst>
              </a:tr>
              <a:tr h="376912">
                <a:tc>
                  <a:txBody>
                    <a:bodyPr/>
                    <a:lstStyle/>
                    <a:p>
                      <a:r>
                        <a:rPr lang="en-US"/>
                        <a:t>Inconsistent “N/A” and empty values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Listings.csv</a:t>
                      </a:r>
                    </a:p>
                  </a:txBody>
                  <a:tcPr/>
                </a:tc>
                <a:tc>
                  <a:txBody>
                    <a:bodyPr/>
                    <a:lstStyle/>
                    <a:p>
                      <a:r>
                        <a:rPr lang="en-US"/>
                        <a:t>Convert them to NULL so that MySQL can parse correctly</a:t>
                      </a:r>
                    </a:p>
                  </a:txBody>
                  <a:tcPr/>
                </a:tc>
                <a:extLst>
                  <a:ext uri="{0D108BD9-81ED-4DB2-BD59-A6C34878D82A}">
                    <a16:rowId xmlns:a16="http://schemas.microsoft.com/office/drawing/2014/main" val="1625855060"/>
                  </a:ext>
                </a:extLst>
              </a:tr>
              <a:tr h="376912">
                <a:tc>
                  <a:txBody>
                    <a:bodyPr/>
                    <a:lstStyle/>
                    <a:p>
                      <a:r>
                        <a:rPr lang="en-US"/>
                        <a:t>Date format was not ideal for MySQL data load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Listings.csv</a:t>
                      </a:r>
                    </a:p>
                    <a:p>
                      <a:endParaRPr lang="en-US"/>
                    </a:p>
                  </a:txBody>
                  <a:tcPr/>
                </a:tc>
                <a:tc>
                  <a:txBody>
                    <a:bodyPr/>
                    <a:lstStyle/>
                    <a:p>
                      <a:r>
                        <a:rPr lang="en-US"/>
                        <a:t>Convert the format to ‘</a:t>
                      </a:r>
                      <a:r>
                        <a:rPr lang="en-US" err="1"/>
                        <a:t>yyyy</a:t>
                      </a:r>
                      <a:r>
                        <a:rPr lang="en-US"/>
                        <a:t>-mm-dd’ so that MySQL can parse</a:t>
                      </a:r>
                    </a:p>
                  </a:txBody>
                  <a:tcPr/>
                </a:tc>
                <a:extLst>
                  <a:ext uri="{0D108BD9-81ED-4DB2-BD59-A6C34878D82A}">
                    <a16:rowId xmlns:a16="http://schemas.microsoft.com/office/drawing/2014/main" val="2035505795"/>
                  </a:ext>
                </a:extLst>
              </a:tr>
              <a:tr h="376912">
                <a:tc>
                  <a:txBody>
                    <a:bodyPr/>
                    <a:lstStyle/>
                    <a:p>
                      <a:r>
                        <a:rPr lang="en-US"/>
                        <a:t>Unrecognized characters for column “Amenity” (i.e. "\u2019", “\",  " \u2013") </a:t>
                      </a:r>
                    </a:p>
                  </a:txBody>
                  <a:tcPr/>
                </a:tc>
                <a:tc>
                  <a:txBody>
                    <a:bodyPr/>
                    <a:lstStyle/>
                    <a:p>
                      <a:r>
                        <a:rPr lang="en-US"/>
                        <a:t>Listings.csv</a:t>
                      </a:r>
                    </a:p>
                  </a:txBody>
                  <a:tcPr/>
                </a:tc>
                <a:tc>
                  <a:txBody>
                    <a:bodyPr/>
                    <a:lstStyle/>
                    <a:p>
                      <a:r>
                        <a:rPr lang="en-US"/>
                        <a:t>Translate them to readable characters with string replace</a:t>
                      </a:r>
                    </a:p>
                  </a:txBody>
                  <a:tcPr/>
                </a:tc>
                <a:extLst>
                  <a:ext uri="{0D108BD9-81ED-4DB2-BD59-A6C34878D82A}">
                    <a16:rowId xmlns:a16="http://schemas.microsoft.com/office/drawing/2014/main" val="1691208917"/>
                  </a:ext>
                </a:extLst>
              </a:tr>
            </a:tbl>
          </a:graphicData>
        </a:graphic>
      </p:graphicFrame>
      <p:pic>
        <p:nvPicPr>
          <p:cNvPr id="9" name="Graphic 22" descr="Checklist with solid fill">
            <a:extLst>
              <a:ext uri="{FF2B5EF4-FFF2-40B4-BE49-F238E27FC236}">
                <a16:creationId xmlns:a16="http://schemas.microsoft.com/office/drawing/2014/main" id="{19BB1098-87F3-4135-B92C-5C7FB7EED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545" y="415272"/>
            <a:ext cx="736948" cy="716072"/>
          </a:xfrm>
          <a:prstGeom prst="rect">
            <a:avLst/>
          </a:prstGeom>
        </p:spPr>
      </p:pic>
      <p:sp>
        <p:nvSpPr>
          <p:cNvPr id="6" name="Slide Number Placeholder 5">
            <a:extLst>
              <a:ext uri="{FF2B5EF4-FFF2-40B4-BE49-F238E27FC236}">
                <a16:creationId xmlns:a16="http://schemas.microsoft.com/office/drawing/2014/main" id="{3F3AC285-A0C5-43A9-BF8A-9F00AEA19E41}"/>
              </a:ext>
            </a:extLst>
          </p:cNvPr>
          <p:cNvSpPr>
            <a:spLocks noGrp="1"/>
          </p:cNvSpPr>
          <p:nvPr>
            <p:ph type="sldNum" sz="quarter" idx="12"/>
          </p:nvPr>
        </p:nvSpPr>
        <p:spPr/>
        <p:txBody>
          <a:bodyPr/>
          <a:lstStyle/>
          <a:p>
            <a:fld id="{07CE569E-9B7C-4CB9-AB80-C0841F922CFF}" type="slidenum">
              <a:rPr lang="en-US" smtClean="0"/>
              <a:t>9</a:t>
            </a:fld>
            <a:endParaRPr lang="en-US"/>
          </a:p>
        </p:txBody>
      </p:sp>
    </p:spTree>
    <p:extLst>
      <p:ext uri="{BB962C8B-B14F-4D97-AF65-F5344CB8AC3E}">
        <p14:creationId xmlns:p14="http://schemas.microsoft.com/office/powerpoint/2010/main" val="362184002"/>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BrushVTI">
  <a:themeElements>
    <a:clrScheme name="AnalogousFromLightSeedRightStep">
      <a:dk1>
        <a:srgbClr val="000000"/>
      </a:dk1>
      <a:lt1>
        <a:srgbClr val="FFFFFF"/>
      </a:lt1>
      <a:dk2>
        <a:srgbClr val="412624"/>
      </a:dk2>
      <a:lt2>
        <a:srgbClr val="E2E7E8"/>
      </a:lt2>
      <a:accent1>
        <a:srgbClr val="C49791"/>
      </a:accent1>
      <a:accent2>
        <a:srgbClr val="BA9E7F"/>
      </a:accent2>
      <a:accent3>
        <a:srgbClr val="A7A57E"/>
      </a:accent3>
      <a:accent4>
        <a:srgbClr val="97AB75"/>
      </a:accent4>
      <a:accent5>
        <a:srgbClr val="8CAD83"/>
      </a:accent5>
      <a:accent6>
        <a:srgbClr val="78AF83"/>
      </a:accent6>
      <a:hlink>
        <a:srgbClr val="598C93"/>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0</TotalTime>
  <Words>1681</Words>
  <Application>Microsoft Office PowerPoint</Application>
  <PresentationFormat>Widescreen</PresentationFormat>
  <Paragraphs>253</Paragraphs>
  <Slides>30</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Avenir Next LT Pro</vt:lpstr>
      <vt:lpstr>Avenir Next LT Pro Light</vt:lpstr>
      <vt:lpstr>Calibri</vt:lpstr>
      <vt:lpstr>Century Gothic</vt:lpstr>
      <vt:lpstr>Sitka Subheading</vt:lpstr>
      <vt:lpstr>PebbleVTI</vt:lpstr>
      <vt:lpstr>BrushVTI</vt:lpstr>
      <vt:lpstr>Understand Airbnb – an in-depth overview of the Chicago market</vt:lpstr>
      <vt:lpstr>AGENDA</vt:lpstr>
      <vt:lpstr>Background  </vt:lpstr>
      <vt:lpstr>Business Use Case THE FINAL GOALS OF ANALYSIS AND THE POTENTIAL IMPACTS </vt:lpstr>
      <vt:lpstr>PowerPoint Presentation</vt:lpstr>
      <vt:lpstr>Data Analysis Process </vt:lpstr>
      <vt:lpstr>Prepare Data</vt:lpstr>
      <vt:lpstr>Snapshot of Listings Data</vt:lpstr>
      <vt:lpstr>Data Clean Up Process</vt:lpstr>
      <vt:lpstr>Database Schema</vt:lpstr>
      <vt:lpstr>DDL Schema</vt:lpstr>
      <vt:lpstr>DML Schema and EER Diagram</vt:lpstr>
      <vt:lpstr>PowerPoint Presentation</vt:lpstr>
      <vt:lpstr>PowerPoint Presentation</vt:lpstr>
      <vt:lpstr>Understanding Chicago Market – Tableau Dashboard</vt:lpstr>
      <vt:lpstr>Explore Detailed Metrics by Neighborhood</vt:lpstr>
      <vt:lpstr>PowerPoint Presentation</vt:lpstr>
      <vt:lpstr>Super-Host Effects on Overall Review Score </vt:lpstr>
      <vt:lpstr>Occupancy Rate </vt:lpstr>
      <vt:lpstr>PowerPoint Presentation</vt:lpstr>
      <vt:lpstr>Understanding Chicago Market</vt:lpstr>
      <vt:lpstr>Understanding Properties</vt:lpstr>
      <vt:lpstr>Understanding Guests Preferences     Data Modeling &amp; Analysis</vt:lpstr>
      <vt:lpstr>Data Modeling and Analysis</vt:lpstr>
      <vt:lpstr>Multi regression analysis</vt:lpstr>
      <vt:lpstr>Multi regression analysis</vt:lpstr>
      <vt:lpstr>Multi regression analysis</vt:lpstr>
      <vt:lpstr> Recommendations</vt:lpstr>
      <vt:lpstr>Appendix – Some SQL Queries &amp; Output</vt:lpstr>
      <vt:lpstr>Appendix – Some SQL Queries &amp;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Yifan Gao</dc:creator>
  <cp:lastModifiedBy>Yifan Gao</cp:lastModifiedBy>
  <cp:revision>1</cp:revision>
  <dcterms:created xsi:type="dcterms:W3CDTF">2020-12-04T03:01:37Z</dcterms:created>
  <dcterms:modified xsi:type="dcterms:W3CDTF">2020-12-09T02:57:56Z</dcterms:modified>
</cp:coreProperties>
</file>